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</p:sldIdLst>
  <p:sldSz cy="6858000" cx="12161825"/>
  <p:notesSz cx="6858000" cy="9144000"/>
  <p:embeddedFontLst>
    <p:embeddedFont>
      <p:font typeface="Old Standard TT"/>
      <p:regular r:id="rId34"/>
      <p:bold r:id="rId35"/>
      <p:italic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3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31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font" Target="fonts/OldStandardTT-bold.fntdata"/><Relationship Id="rId12" Type="http://schemas.openxmlformats.org/officeDocument/2006/relationships/slide" Target="slides/slide6.xml"/><Relationship Id="rId34" Type="http://schemas.openxmlformats.org/officeDocument/2006/relationships/font" Target="fonts/OldStandardTT-regular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36" Type="http://schemas.openxmlformats.org/officeDocument/2006/relationships/font" Target="fonts/OldStandardTT-italic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88938" y="685800"/>
            <a:ext cx="60801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41302f210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g41302f2109_0_0:notes"/>
          <p:cNvSpPr/>
          <p:nvPr>
            <p:ph idx="2" type="sldImg"/>
          </p:nvPr>
        </p:nvSpPr>
        <p:spPr>
          <a:xfrm>
            <a:off x="388938" y="685800"/>
            <a:ext cx="6080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41302f2109_0_13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g41302f2109_0_138:notes"/>
          <p:cNvSpPr/>
          <p:nvPr>
            <p:ph idx="2" type="sldImg"/>
          </p:nvPr>
        </p:nvSpPr>
        <p:spPr>
          <a:xfrm>
            <a:off x="692589" y="1143000"/>
            <a:ext cx="54729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p4:notes"/>
          <p:cNvSpPr/>
          <p:nvPr>
            <p:ph idx="2" type="sldImg"/>
          </p:nvPr>
        </p:nvSpPr>
        <p:spPr>
          <a:xfrm>
            <a:off x="388938" y="685800"/>
            <a:ext cx="60801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5:notes"/>
          <p:cNvSpPr/>
          <p:nvPr>
            <p:ph idx="2" type="sldImg"/>
          </p:nvPr>
        </p:nvSpPr>
        <p:spPr>
          <a:xfrm>
            <a:off x="388938" y="685800"/>
            <a:ext cx="60801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p6:notes"/>
          <p:cNvSpPr/>
          <p:nvPr>
            <p:ph idx="2" type="sldImg"/>
          </p:nvPr>
        </p:nvSpPr>
        <p:spPr>
          <a:xfrm>
            <a:off x="388938" y="685800"/>
            <a:ext cx="60801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p7:notes"/>
          <p:cNvSpPr/>
          <p:nvPr>
            <p:ph idx="2" type="sldImg"/>
          </p:nvPr>
        </p:nvSpPr>
        <p:spPr>
          <a:xfrm>
            <a:off x="388938" y="685800"/>
            <a:ext cx="60801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Google Shape;411;p8:notes"/>
          <p:cNvSpPr/>
          <p:nvPr>
            <p:ph idx="2" type="sldImg"/>
          </p:nvPr>
        </p:nvSpPr>
        <p:spPr>
          <a:xfrm>
            <a:off x="388938" y="685800"/>
            <a:ext cx="60801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9:notes"/>
          <p:cNvSpPr/>
          <p:nvPr>
            <p:ph idx="2" type="sldImg"/>
          </p:nvPr>
        </p:nvSpPr>
        <p:spPr>
          <a:xfrm>
            <a:off x="388938" y="685800"/>
            <a:ext cx="60801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" name="Google Shape;470;p10:notes"/>
          <p:cNvSpPr/>
          <p:nvPr>
            <p:ph idx="2" type="sldImg"/>
          </p:nvPr>
        </p:nvSpPr>
        <p:spPr>
          <a:xfrm>
            <a:off x="388938" y="685800"/>
            <a:ext cx="60801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9" name="Google Shape;499;p11:notes"/>
          <p:cNvSpPr/>
          <p:nvPr>
            <p:ph idx="2" type="sldImg"/>
          </p:nvPr>
        </p:nvSpPr>
        <p:spPr>
          <a:xfrm>
            <a:off x="388938" y="685800"/>
            <a:ext cx="60801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p12:notes"/>
          <p:cNvSpPr/>
          <p:nvPr>
            <p:ph idx="2" type="sldImg"/>
          </p:nvPr>
        </p:nvSpPr>
        <p:spPr>
          <a:xfrm>
            <a:off x="388938" y="685800"/>
            <a:ext cx="60801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41302f2109_0_2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g41302f2109_0_259:notes"/>
          <p:cNvSpPr/>
          <p:nvPr>
            <p:ph idx="2" type="sldImg"/>
          </p:nvPr>
        </p:nvSpPr>
        <p:spPr>
          <a:xfrm>
            <a:off x="388938" y="685800"/>
            <a:ext cx="6080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5" name="Google Shape;535;p13:notes"/>
          <p:cNvSpPr/>
          <p:nvPr>
            <p:ph idx="2" type="sldImg"/>
          </p:nvPr>
        </p:nvSpPr>
        <p:spPr>
          <a:xfrm>
            <a:off x="388938" y="685800"/>
            <a:ext cx="60801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14:notes"/>
          <p:cNvSpPr/>
          <p:nvPr>
            <p:ph idx="2" type="sldImg"/>
          </p:nvPr>
        </p:nvSpPr>
        <p:spPr>
          <a:xfrm>
            <a:off x="388938" y="685800"/>
            <a:ext cx="60801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0" name="Google Shape;570;p15:notes"/>
          <p:cNvSpPr/>
          <p:nvPr>
            <p:ph idx="2" type="sldImg"/>
          </p:nvPr>
        </p:nvSpPr>
        <p:spPr>
          <a:xfrm>
            <a:off x="388938" y="685800"/>
            <a:ext cx="60801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16:notes"/>
          <p:cNvSpPr/>
          <p:nvPr>
            <p:ph idx="2" type="sldImg"/>
          </p:nvPr>
        </p:nvSpPr>
        <p:spPr>
          <a:xfrm>
            <a:off x="388938" y="685800"/>
            <a:ext cx="60801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6" name="Google Shape;576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7" name="Google Shape;577;p1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7:notes"/>
          <p:cNvSpPr/>
          <p:nvPr>
            <p:ph idx="2" type="sldImg"/>
          </p:nvPr>
        </p:nvSpPr>
        <p:spPr>
          <a:xfrm>
            <a:off x="388938" y="685800"/>
            <a:ext cx="60801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7" name="Google Shape;657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8" name="Google Shape;658;p1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1" name="Google Shape;721;p18:notes"/>
          <p:cNvSpPr/>
          <p:nvPr>
            <p:ph idx="2" type="sldImg"/>
          </p:nvPr>
        </p:nvSpPr>
        <p:spPr>
          <a:xfrm>
            <a:off x="388938" y="685800"/>
            <a:ext cx="60801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5" name="Google Shape;735;p19:notes"/>
          <p:cNvSpPr/>
          <p:nvPr>
            <p:ph idx="2" type="sldImg"/>
          </p:nvPr>
        </p:nvSpPr>
        <p:spPr>
          <a:xfrm>
            <a:off x="388938" y="685800"/>
            <a:ext cx="60801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4" name="Google Shape;754;p20:notes"/>
          <p:cNvSpPr/>
          <p:nvPr>
            <p:ph idx="2" type="sldImg"/>
          </p:nvPr>
        </p:nvSpPr>
        <p:spPr>
          <a:xfrm>
            <a:off x="388938" y="685800"/>
            <a:ext cx="60801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41302f2109_0_2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g41302f2109_0_289:notes"/>
          <p:cNvSpPr/>
          <p:nvPr>
            <p:ph idx="2" type="sldImg"/>
          </p:nvPr>
        </p:nvSpPr>
        <p:spPr>
          <a:xfrm>
            <a:off x="388938" y="685800"/>
            <a:ext cx="6080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41302f2109_0_2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g41302f2109_0_297:notes"/>
          <p:cNvSpPr/>
          <p:nvPr>
            <p:ph idx="2" type="sldImg"/>
          </p:nvPr>
        </p:nvSpPr>
        <p:spPr>
          <a:xfrm>
            <a:off x="388938" y="685800"/>
            <a:ext cx="6080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41302f2109_0_3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g41302f2109_0_366:notes"/>
          <p:cNvSpPr/>
          <p:nvPr>
            <p:ph idx="2" type="sldImg"/>
          </p:nvPr>
        </p:nvSpPr>
        <p:spPr>
          <a:xfrm>
            <a:off x="388938" y="685800"/>
            <a:ext cx="6080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41302f2109_0_3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g41302f2109_0_375:notes"/>
          <p:cNvSpPr/>
          <p:nvPr>
            <p:ph idx="2" type="sldImg"/>
          </p:nvPr>
        </p:nvSpPr>
        <p:spPr>
          <a:xfrm>
            <a:off x="388938" y="685800"/>
            <a:ext cx="6080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41302f2109_0_3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g41302f2109_0_382:notes"/>
          <p:cNvSpPr/>
          <p:nvPr>
            <p:ph idx="2" type="sldImg"/>
          </p:nvPr>
        </p:nvSpPr>
        <p:spPr>
          <a:xfrm>
            <a:off x="388938" y="685800"/>
            <a:ext cx="6080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41302f2109_0_1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g41302f2109_0_121:notes"/>
          <p:cNvSpPr/>
          <p:nvPr>
            <p:ph idx="2" type="sldImg"/>
          </p:nvPr>
        </p:nvSpPr>
        <p:spPr>
          <a:xfrm>
            <a:off x="692589" y="1143000"/>
            <a:ext cx="54729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41302f2109_0_12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g41302f2109_0_129:notes"/>
          <p:cNvSpPr/>
          <p:nvPr>
            <p:ph idx="2" type="sldImg"/>
          </p:nvPr>
        </p:nvSpPr>
        <p:spPr>
          <a:xfrm>
            <a:off x="692589" y="1143000"/>
            <a:ext cx="54729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ctrTitle"/>
          </p:nvPr>
        </p:nvSpPr>
        <p:spPr>
          <a:xfrm>
            <a:off x="912138" y="2130428"/>
            <a:ext cx="10337562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1824276" y="3886200"/>
            <a:ext cx="8513287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10" type="dt"/>
          </p:nvPr>
        </p:nvSpPr>
        <p:spPr>
          <a:xfrm>
            <a:off x="608092" y="6356353"/>
            <a:ext cx="283776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" name="Google Shape;19;p2"/>
          <p:cNvSpPr txBox="1"/>
          <p:nvPr>
            <p:ph idx="11" type="ftr"/>
          </p:nvPr>
        </p:nvSpPr>
        <p:spPr>
          <a:xfrm>
            <a:off x="4155295" y="6356353"/>
            <a:ext cx="385124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715984" y="6356353"/>
            <a:ext cx="283776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/>
          <p:nvPr>
            <p:ph type="title"/>
          </p:nvPr>
        </p:nvSpPr>
        <p:spPr>
          <a:xfrm>
            <a:off x="608092" y="274638"/>
            <a:ext cx="10945654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4" name="Google Shape;74;p11"/>
          <p:cNvSpPr txBox="1"/>
          <p:nvPr>
            <p:ph idx="1" type="body"/>
          </p:nvPr>
        </p:nvSpPr>
        <p:spPr>
          <a:xfrm rot="5400000">
            <a:off x="3817938" y="-1609642"/>
            <a:ext cx="4525963" cy="109456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5" name="Google Shape;75;p11"/>
          <p:cNvSpPr txBox="1"/>
          <p:nvPr>
            <p:ph idx="10" type="dt"/>
          </p:nvPr>
        </p:nvSpPr>
        <p:spPr>
          <a:xfrm>
            <a:off x="608092" y="6356353"/>
            <a:ext cx="283776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6" name="Google Shape;76;p11"/>
          <p:cNvSpPr txBox="1"/>
          <p:nvPr>
            <p:ph idx="11" type="ftr"/>
          </p:nvPr>
        </p:nvSpPr>
        <p:spPr>
          <a:xfrm>
            <a:off x="4155295" y="6356353"/>
            <a:ext cx="385124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7" name="Google Shape;77;p11"/>
          <p:cNvSpPr txBox="1"/>
          <p:nvPr>
            <p:ph idx="12" type="sldNum"/>
          </p:nvPr>
        </p:nvSpPr>
        <p:spPr>
          <a:xfrm>
            <a:off x="8715984" y="6356353"/>
            <a:ext cx="283776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/>
          <p:nvPr>
            <p:ph type="title"/>
          </p:nvPr>
        </p:nvSpPr>
        <p:spPr>
          <a:xfrm rot="5400000">
            <a:off x="7259777" y="1832197"/>
            <a:ext cx="5851525" cy="27364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0" name="Google Shape;80;p12"/>
          <p:cNvSpPr txBox="1"/>
          <p:nvPr>
            <p:ph idx="1" type="body"/>
          </p:nvPr>
        </p:nvSpPr>
        <p:spPr>
          <a:xfrm rot="5400000">
            <a:off x="1685601" y="-802868"/>
            <a:ext cx="5851525" cy="80065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1" name="Google Shape;81;p12"/>
          <p:cNvSpPr txBox="1"/>
          <p:nvPr>
            <p:ph idx="10" type="dt"/>
          </p:nvPr>
        </p:nvSpPr>
        <p:spPr>
          <a:xfrm>
            <a:off x="608092" y="6356353"/>
            <a:ext cx="283776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" name="Google Shape;82;p12"/>
          <p:cNvSpPr txBox="1"/>
          <p:nvPr>
            <p:ph idx="11" type="ftr"/>
          </p:nvPr>
        </p:nvSpPr>
        <p:spPr>
          <a:xfrm>
            <a:off x="4155295" y="6356353"/>
            <a:ext cx="385124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3" name="Google Shape;83;p12"/>
          <p:cNvSpPr txBox="1"/>
          <p:nvPr>
            <p:ph idx="12" type="sldNum"/>
          </p:nvPr>
        </p:nvSpPr>
        <p:spPr>
          <a:xfrm>
            <a:off x="8715984" y="6356353"/>
            <a:ext cx="283776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 txBox="1"/>
          <p:nvPr>
            <p:ph type="ctrTitle"/>
          </p:nvPr>
        </p:nvSpPr>
        <p:spPr>
          <a:xfrm>
            <a:off x="1520228" y="1122363"/>
            <a:ext cx="91215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6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92" name="Google Shape;92;p14"/>
          <p:cNvSpPr txBox="1"/>
          <p:nvPr>
            <p:ph idx="1" type="subTitle"/>
          </p:nvPr>
        </p:nvSpPr>
        <p:spPr>
          <a:xfrm>
            <a:off x="1520228" y="3602038"/>
            <a:ext cx="9121500" cy="16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" name="Google Shape;93;p14"/>
          <p:cNvSpPr txBox="1"/>
          <p:nvPr>
            <p:ph idx="10" type="dt"/>
          </p:nvPr>
        </p:nvSpPr>
        <p:spPr>
          <a:xfrm>
            <a:off x="836125" y="6356350"/>
            <a:ext cx="2736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" name="Google Shape;94;p14"/>
          <p:cNvSpPr txBox="1"/>
          <p:nvPr>
            <p:ph idx="11" type="ftr"/>
          </p:nvPr>
        </p:nvSpPr>
        <p:spPr>
          <a:xfrm>
            <a:off x="4028605" y="6356350"/>
            <a:ext cx="4104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" name="Google Shape;95;p14"/>
          <p:cNvSpPr txBox="1"/>
          <p:nvPr>
            <p:ph idx="12" type="sldNum"/>
          </p:nvPr>
        </p:nvSpPr>
        <p:spPr>
          <a:xfrm>
            <a:off x="8589289" y="6356350"/>
            <a:ext cx="2736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/>
          <p:nvPr>
            <p:ph type="title"/>
          </p:nvPr>
        </p:nvSpPr>
        <p:spPr>
          <a:xfrm>
            <a:off x="836125" y="365125"/>
            <a:ext cx="104895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98" name="Google Shape;98;p15"/>
          <p:cNvSpPr txBox="1"/>
          <p:nvPr>
            <p:ph idx="1" type="body"/>
          </p:nvPr>
        </p:nvSpPr>
        <p:spPr>
          <a:xfrm>
            <a:off x="836125" y="1825625"/>
            <a:ext cx="104895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" name="Google Shape;99;p15"/>
          <p:cNvSpPr txBox="1"/>
          <p:nvPr>
            <p:ph idx="10" type="dt"/>
          </p:nvPr>
        </p:nvSpPr>
        <p:spPr>
          <a:xfrm>
            <a:off x="836125" y="6356350"/>
            <a:ext cx="2736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0" name="Google Shape;100;p15"/>
          <p:cNvSpPr txBox="1"/>
          <p:nvPr>
            <p:ph idx="11" type="ftr"/>
          </p:nvPr>
        </p:nvSpPr>
        <p:spPr>
          <a:xfrm>
            <a:off x="4028605" y="6356350"/>
            <a:ext cx="4104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1" name="Google Shape;101;p15"/>
          <p:cNvSpPr txBox="1"/>
          <p:nvPr>
            <p:ph idx="12" type="sldNum"/>
          </p:nvPr>
        </p:nvSpPr>
        <p:spPr>
          <a:xfrm>
            <a:off x="8589289" y="6356350"/>
            <a:ext cx="2736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6"/>
          <p:cNvSpPr txBox="1"/>
          <p:nvPr>
            <p:ph type="title"/>
          </p:nvPr>
        </p:nvSpPr>
        <p:spPr>
          <a:xfrm>
            <a:off x="829791" y="1709738"/>
            <a:ext cx="10489500" cy="285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6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04" name="Google Shape;104;p16"/>
          <p:cNvSpPr txBox="1"/>
          <p:nvPr>
            <p:ph idx="1" type="body"/>
          </p:nvPr>
        </p:nvSpPr>
        <p:spPr>
          <a:xfrm>
            <a:off x="829791" y="4589463"/>
            <a:ext cx="10489500" cy="15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5" name="Google Shape;105;p16"/>
          <p:cNvSpPr txBox="1"/>
          <p:nvPr>
            <p:ph idx="10" type="dt"/>
          </p:nvPr>
        </p:nvSpPr>
        <p:spPr>
          <a:xfrm>
            <a:off x="836125" y="6356350"/>
            <a:ext cx="2736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6" name="Google Shape;106;p16"/>
          <p:cNvSpPr txBox="1"/>
          <p:nvPr>
            <p:ph idx="11" type="ftr"/>
          </p:nvPr>
        </p:nvSpPr>
        <p:spPr>
          <a:xfrm>
            <a:off x="4028605" y="6356350"/>
            <a:ext cx="4104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7" name="Google Shape;107;p16"/>
          <p:cNvSpPr txBox="1"/>
          <p:nvPr>
            <p:ph idx="12" type="sldNum"/>
          </p:nvPr>
        </p:nvSpPr>
        <p:spPr>
          <a:xfrm>
            <a:off x="8589289" y="6356350"/>
            <a:ext cx="2736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7"/>
          <p:cNvSpPr txBox="1"/>
          <p:nvPr>
            <p:ph type="title"/>
          </p:nvPr>
        </p:nvSpPr>
        <p:spPr>
          <a:xfrm>
            <a:off x="836125" y="365125"/>
            <a:ext cx="104895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0" name="Google Shape;110;p17"/>
          <p:cNvSpPr txBox="1"/>
          <p:nvPr>
            <p:ph idx="1" type="body"/>
          </p:nvPr>
        </p:nvSpPr>
        <p:spPr>
          <a:xfrm>
            <a:off x="836125" y="1825625"/>
            <a:ext cx="51687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1" name="Google Shape;111;p17"/>
          <p:cNvSpPr txBox="1"/>
          <p:nvPr>
            <p:ph idx="2" type="body"/>
          </p:nvPr>
        </p:nvSpPr>
        <p:spPr>
          <a:xfrm>
            <a:off x="6156924" y="1825625"/>
            <a:ext cx="51687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2" name="Google Shape;112;p17"/>
          <p:cNvSpPr txBox="1"/>
          <p:nvPr>
            <p:ph idx="10" type="dt"/>
          </p:nvPr>
        </p:nvSpPr>
        <p:spPr>
          <a:xfrm>
            <a:off x="836125" y="6356350"/>
            <a:ext cx="2736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3" name="Google Shape;113;p17"/>
          <p:cNvSpPr txBox="1"/>
          <p:nvPr>
            <p:ph idx="11" type="ftr"/>
          </p:nvPr>
        </p:nvSpPr>
        <p:spPr>
          <a:xfrm>
            <a:off x="4028605" y="6356350"/>
            <a:ext cx="4104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4" name="Google Shape;114;p17"/>
          <p:cNvSpPr txBox="1"/>
          <p:nvPr>
            <p:ph idx="12" type="sldNum"/>
          </p:nvPr>
        </p:nvSpPr>
        <p:spPr>
          <a:xfrm>
            <a:off x="8589289" y="6356350"/>
            <a:ext cx="2736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8"/>
          <p:cNvSpPr txBox="1"/>
          <p:nvPr>
            <p:ph type="title"/>
          </p:nvPr>
        </p:nvSpPr>
        <p:spPr>
          <a:xfrm>
            <a:off x="837710" y="365125"/>
            <a:ext cx="104895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7" name="Google Shape;117;p18"/>
          <p:cNvSpPr txBox="1"/>
          <p:nvPr>
            <p:ph idx="1" type="body"/>
          </p:nvPr>
        </p:nvSpPr>
        <p:spPr>
          <a:xfrm>
            <a:off x="837710" y="1681163"/>
            <a:ext cx="51450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8" name="Google Shape;118;p18"/>
          <p:cNvSpPr txBox="1"/>
          <p:nvPr>
            <p:ph idx="2" type="body"/>
          </p:nvPr>
        </p:nvSpPr>
        <p:spPr>
          <a:xfrm>
            <a:off x="837710" y="2505075"/>
            <a:ext cx="5145000" cy="36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9" name="Google Shape;119;p18"/>
          <p:cNvSpPr txBox="1"/>
          <p:nvPr>
            <p:ph idx="3" type="body"/>
          </p:nvPr>
        </p:nvSpPr>
        <p:spPr>
          <a:xfrm>
            <a:off x="6156924" y="1681163"/>
            <a:ext cx="51702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0" name="Google Shape;120;p18"/>
          <p:cNvSpPr txBox="1"/>
          <p:nvPr>
            <p:ph idx="4" type="body"/>
          </p:nvPr>
        </p:nvSpPr>
        <p:spPr>
          <a:xfrm>
            <a:off x="6156924" y="2505075"/>
            <a:ext cx="5170200" cy="36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1" name="Google Shape;121;p18"/>
          <p:cNvSpPr txBox="1"/>
          <p:nvPr>
            <p:ph idx="10" type="dt"/>
          </p:nvPr>
        </p:nvSpPr>
        <p:spPr>
          <a:xfrm>
            <a:off x="836125" y="6356350"/>
            <a:ext cx="2736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2" name="Google Shape;122;p18"/>
          <p:cNvSpPr txBox="1"/>
          <p:nvPr>
            <p:ph idx="11" type="ftr"/>
          </p:nvPr>
        </p:nvSpPr>
        <p:spPr>
          <a:xfrm>
            <a:off x="4028605" y="6356350"/>
            <a:ext cx="4104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3" name="Google Shape;123;p18"/>
          <p:cNvSpPr txBox="1"/>
          <p:nvPr>
            <p:ph idx="12" type="sldNum"/>
          </p:nvPr>
        </p:nvSpPr>
        <p:spPr>
          <a:xfrm>
            <a:off x="8589289" y="6356350"/>
            <a:ext cx="2736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9"/>
          <p:cNvSpPr txBox="1"/>
          <p:nvPr>
            <p:ph type="title"/>
          </p:nvPr>
        </p:nvSpPr>
        <p:spPr>
          <a:xfrm>
            <a:off x="836125" y="365125"/>
            <a:ext cx="104895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26" name="Google Shape;126;p19"/>
          <p:cNvSpPr txBox="1"/>
          <p:nvPr>
            <p:ph idx="10" type="dt"/>
          </p:nvPr>
        </p:nvSpPr>
        <p:spPr>
          <a:xfrm>
            <a:off x="836125" y="6356350"/>
            <a:ext cx="2736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7" name="Google Shape;127;p19"/>
          <p:cNvSpPr txBox="1"/>
          <p:nvPr>
            <p:ph idx="11" type="ftr"/>
          </p:nvPr>
        </p:nvSpPr>
        <p:spPr>
          <a:xfrm>
            <a:off x="4028605" y="6356350"/>
            <a:ext cx="4104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8" name="Google Shape;128;p19"/>
          <p:cNvSpPr txBox="1"/>
          <p:nvPr>
            <p:ph idx="12" type="sldNum"/>
          </p:nvPr>
        </p:nvSpPr>
        <p:spPr>
          <a:xfrm>
            <a:off x="8589289" y="6356350"/>
            <a:ext cx="2736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0"/>
          <p:cNvSpPr txBox="1"/>
          <p:nvPr>
            <p:ph idx="10" type="dt"/>
          </p:nvPr>
        </p:nvSpPr>
        <p:spPr>
          <a:xfrm>
            <a:off x="836125" y="6356350"/>
            <a:ext cx="2736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1" name="Google Shape;131;p20"/>
          <p:cNvSpPr txBox="1"/>
          <p:nvPr>
            <p:ph idx="11" type="ftr"/>
          </p:nvPr>
        </p:nvSpPr>
        <p:spPr>
          <a:xfrm>
            <a:off x="4028605" y="6356350"/>
            <a:ext cx="4104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2" name="Google Shape;132;p20"/>
          <p:cNvSpPr txBox="1"/>
          <p:nvPr>
            <p:ph idx="12" type="sldNum"/>
          </p:nvPr>
        </p:nvSpPr>
        <p:spPr>
          <a:xfrm>
            <a:off x="8589289" y="6356350"/>
            <a:ext cx="2736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1"/>
          <p:cNvSpPr txBox="1"/>
          <p:nvPr>
            <p:ph type="title"/>
          </p:nvPr>
        </p:nvSpPr>
        <p:spPr>
          <a:xfrm>
            <a:off x="837710" y="457200"/>
            <a:ext cx="39225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35" name="Google Shape;135;p21"/>
          <p:cNvSpPr txBox="1"/>
          <p:nvPr>
            <p:ph idx="1" type="body"/>
          </p:nvPr>
        </p:nvSpPr>
        <p:spPr>
          <a:xfrm>
            <a:off x="5170360" y="987425"/>
            <a:ext cx="6156900" cy="48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6" name="Google Shape;136;p21"/>
          <p:cNvSpPr txBox="1"/>
          <p:nvPr>
            <p:ph idx="2" type="body"/>
          </p:nvPr>
        </p:nvSpPr>
        <p:spPr>
          <a:xfrm>
            <a:off x="837710" y="2057400"/>
            <a:ext cx="3922500" cy="3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7" name="Google Shape;137;p21"/>
          <p:cNvSpPr txBox="1"/>
          <p:nvPr>
            <p:ph idx="10" type="dt"/>
          </p:nvPr>
        </p:nvSpPr>
        <p:spPr>
          <a:xfrm>
            <a:off x="836125" y="6356350"/>
            <a:ext cx="2736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8" name="Google Shape;138;p21"/>
          <p:cNvSpPr txBox="1"/>
          <p:nvPr>
            <p:ph idx="11" type="ftr"/>
          </p:nvPr>
        </p:nvSpPr>
        <p:spPr>
          <a:xfrm>
            <a:off x="4028605" y="6356350"/>
            <a:ext cx="4104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9" name="Google Shape;139;p21"/>
          <p:cNvSpPr txBox="1"/>
          <p:nvPr>
            <p:ph idx="12" type="sldNum"/>
          </p:nvPr>
        </p:nvSpPr>
        <p:spPr>
          <a:xfrm>
            <a:off x="8589289" y="6356350"/>
            <a:ext cx="2736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/>
          <p:nvPr>
            <p:ph type="title"/>
          </p:nvPr>
        </p:nvSpPr>
        <p:spPr>
          <a:xfrm>
            <a:off x="608092" y="274638"/>
            <a:ext cx="10945654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3" name="Google Shape;23;p3"/>
          <p:cNvSpPr txBox="1"/>
          <p:nvPr>
            <p:ph idx="1" type="body"/>
          </p:nvPr>
        </p:nvSpPr>
        <p:spPr>
          <a:xfrm>
            <a:off x="608092" y="1600203"/>
            <a:ext cx="10945654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" name="Google Shape;24;p3"/>
          <p:cNvSpPr txBox="1"/>
          <p:nvPr>
            <p:ph idx="10" type="dt"/>
          </p:nvPr>
        </p:nvSpPr>
        <p:spPr>
          <a:xfrm>
            <a:off x="608092" y="6356353"/>
            <a:ext cx="283776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11" type="ftr"/>
          </p:nvPr>
        </p:nvSpPr>
        <p:spPr>
          <a:xfrm>
            <a:off x="4155295" y="6356353"/>
            <a:ext cx="385124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12" type="sldNum"/>
          </p:nvPr>
        </p:nvSpPr>
        <p:spPr>
          <a:xfrm>
            <a:off x="8715984" y="6356353"/>
            <a:ext cx="283776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2"/>
          <p:cNvSpPr txBox="1"/>
          <p:nvPr>
            <p:ph type="title"/>
          </p:nvPr>
        </p:nvSpPr>
        <p:spPr>
          <a:xfrm>
            <a:off x="837710" y="457200"/>
            <a:ext cx="39225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42" name="Google Shape;142;p22"/>
          <p:cNvSpPr/>
          <p:nvPr>
            <p:ph idx="2" type="pic"/>
          </p:nvPr>
        </p:nvSpPr>
        <p:spPr>
          <a:xfrm>
            <a:off x="5170360" y="987425"/>
            <a:ext cx="6156900" cy="48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3" name="Google Shape;143;p22"/>
          <p:cNvSpPr txBox="1"/>
          <p:nvPr>
            <p:ph idx="1" type="body"/>
          </p:nvPr>
        </p:nvSpPr>
        <p:spPr>
          <a:xfrm>
            <a:off x="837710" y="2057400"/>
            <a:ext cx="3922500" cy="3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4" name="Google Shape;144;p22"/>
          <p:cNvSpPr txBox="1"/>
          <p:nvPr>
            <p:ph idx="10" type="dt"/>
          </p:nvPr>
        </p:nvSpPr>
        <p:spPr>
          <a:xfrm>
            <a:off x="836125" y="6356350"/>
            <a:ext cx="2736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5" name="Google Shape;145;p22"/>
          <p:cNvSpPr txBox="1"/>
          <p:nvPr>
            <p:ph idx="11" type="ftr"/>
          </p:nvPr>
        </p:nvSpPr>
        <p:spPr>
          <a:xfrm>
            <a:off x="4028605" y="6356350"/>
            <a:ext cx="4104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6" name="Google Shape;146;p22"/>
          <p:cNvSpPr txBox="1"/>
          <p:nvPr>
            <p:ph idx="12" type="sldNum"/>
          </p:nvPr>
        </p:nvSpPr>
        <p:spPr>
          <a:xfrm>
            <a:off x="8589289" y="6356350"/>
            <a:ext cx="2736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3"/>
          <p:cNvSpPr txBox="1"/>
          <p:nvPr>
            <p:ph type="title"/>
          </p:nvPr>
        </p:nvSpPr>
        <p:spPr>
          <a:xfrm>
            <a:off x="836125" y="365125"/>
            <a:ext cx="104895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49" name="Google Shape;149;p23"/>
          <p:cNvSpPr txBox="1"/>
          <p:nvPr>
            <p:ph idx="1" type="body"/>
          </p:nvPr>
        </p:nvSpPr>
        <p:spPr>
          <a:xfrm rot="5400000">
            <a:off x="3905350" y="-1243525"/>
            <a:ext cx="4351200" cy="1048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10" type="dt"/>
          </p:nvPr>
        </p:nvSpPr>
        <p:spPr>
          <a:xfrm>
            <a:off x="836125" y="6356350"/>
            <a:ext cx="2736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1" name="Google Shape;151;p23"/>
          <p:cNvSpPr txBox="1"/>
          <p:nvPr>
            <p:ph idx="11" type="ftr"/>
          </p:nvPr>
        </p:nvSpPr>
        <p:spPr>
          <a:xfrm>
            <a:off x="4028605" y="6356350"/>
            <a:ext cx="4104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2" name="Google Shape;152;p23"/>
          <p:cNvSpPr txBox="1"/>
          <p:nvPr>
            <p:ph idx="12" type="sldNum"/>
          </p:nvPr>
        </p:nvSpPr>
        <p:spPr>
          <a:xfrm>
            <a:off x="8589289" y="6356350"/>
            <a:ext cx="2736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4"/>
          <p:cNvSpPr txBox="1"/>
          <p:nvPr>
            <p:ph type="title"/>
          </p:nvPr>
        </p:nvSpPr>
        <p:spPr>
          <a:xfrm rot="5400000">
            <a:off x="7108600" y="1959925"/>
            <a:ext cx="5811900" cy="262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 rot="5400000">
            <a:off x="1787783" y="-586475"/>
            <a:ext cx="5811900" cy="77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10" type="dt"/>
          </p:nvPr>
        </p:nvSpPr>
        <p:spPr>
          <a:xfrm>
            <a:off x="836125" y="6356350"/>
            <a:ext cx="2736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11" type="ftr"/>
          </p:nvPr>
        </p:nvSpPr>
        <p:spPr>
          <a:xfrm>
            <a:off x="4028605" y="6356350"/>
            <a:ext cx="4104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12" type="sldNum"/>
          </p:nvPr>
        </p:nvSpPr>
        <p:spPr>
          <a:xfrm>
            <a:off x="8589289" y="6356350"/>
            <a:ext cx="2736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/>
          <p:nvPr>
            <p:ph type="title"/>
          </p:nvPr>
        </p:nvSpPr>
        <p:spPr>
          <a:xfrm>
            <a:off x="960702" y="4406903"/>
            <a:ext cx="10337562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960702" y="2906713"/>
            <a:ext cx="10337562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" name="Google Shape;30;p4"/>
          <p:cNvSpPr txBox="1"/>
          <p:nvPr>
            <p:ph idx="10" type="dt"/>
          </p:nvPr>
        </p:nvSpPr>
        <p:spPr>
          <a:xfrm>
            <a:off x="608092" y="6356353"/>
            <a:ext cx="283776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" name="Google Shape;31;p4"/>
          <p:cNvSpPr txBox="1"/>
          <p:nvPr>
            <p:ph idx="11" type="ftr"/>
          </p:nvPr>
        </p:nvSpPr>
        <p:spPr>
          <a:xfrm>
            <a:off x="4155295" y="6356353"/>
            <a:ext cx="385124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" name="Google Shape;32;p4"/>
          <p:cNvSpPr txBox="1"/>
          <p:nvPr>
            <p:ph idx="12" type="sldNum"/>
          </p:nvPr>
        </p:nvSpPr>
        <p:spPr>
          <a:xfrm>
            <a:off x="8715984" y="6356353"/>
            <a:ext cx="283776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/>
          <p:nvPr>
            <p:ph type="title"/>
          </p:nvPr>
        </p:nvSpPr>
        <p:spPr>
          <a:xfrm>
            <a:off x="608092" y="274638"/>
            <a:ext cx="10945654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5" name="Google Shape;35;p5"/>
          <p:cNvSpPr txBox="1"/>
          <p:nvPr>
            <p:ph idx="1" type="body"/>
          </p:nvPr>
        </p:nvSpPr>
        <p:spPr>
          <a:xfrm>
            <a:off x="608092" y="1600203"/>
            <a:ext cx="5371478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" name="Google Shape;36;p5"/>
          <p:cNvSpPr txBox="1"/>
          <p:nvPr>
            <p:ph idx="2" type="body"/>
          </p:nvPr>
        </p:nvSpPr>
        <p:spPr>
          <a:xfrm>
            <a:off x="6182268" y="1600203"/>
            <a:ext cx="5371478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10" type="dt"/>
          </p:nvPr>
        </p:nvSpPr>
        <p:spPr>
          <a:xfrm>
            <a:off x="608092" y="6356353"/>
            <a:ext cx="283776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" name="Google Shape;38;p5"/>
          <p:cNvSpPr txBox="1"/>
          <p:nvPr>
            <p:ph idx="11" type="ftr"/>
          </p:nvPr>
        </p:nvSpPr>
        <p:spPr>
          <a:xfrm>
            <a:off x="4155295" y="6356353"/>
            <a:ext cx="385124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715984" y="6356353"/>
            <a:ext cx="283776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/>
          <p:nvPr>
            <p:ph type="title"/>
          </p:nvPr>
        </p:nvSpPr>
        <p:spPr>
          <a:xfrm>
            <a:off x="608092" y="274638"/>
            <a:ext cx="10945654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2" name="Google Shape;42;p6"/>
          <p:cNvSpPr txBox="1"/>
          <p:nvPr>
            <p:ph idx="1" type="body"/>
          </p:nvPr>
        </p:nvSpPr>
        <p:spPr>
          <a:xfrm>
            <a:off x="608092" y="1535113"/>
            <a:ext cx="5373591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" name="Google Shape;43;p6"/>
          <p:cNvSpPr txBox="1"/>
          <p:nvPr>
            <p:ph idx="2" type="body"/>
          </p:nvPr>
        </p:nvSpPr>
        <p:spPr>
          <a:xfrm>
            <a:off x="608092" y="2174875"/>
            <a:ext cx="5373591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" name="Google Shape;44;p6"/>
          <p:cNvSpPr txBox="1"/>
          <p:nvPr>
            <p:ph idx="3" type="body"/>
          </p:nvPr>
        </p:nvSpPr>
        <p:spPr>
          <a:xfrm>
            <a:off x="6178047" y="1535113"/>
            <a:ext cx="5375701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" name="Google Shape;45;p6"/>
          <p:cNvSpPr txBox="1"/>
          <p:nvPr>
            <p:ph idx="4" type="body"/>
          </p:nvPr>
        </p:nvSpPr>
        <p:spPr>
          <a:xfrm>
            <a:off x="6178047" y="2174875"/>
            <a:ext cx="5375701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" name="Google Shape;46;p6"/>
          <p:cNvSpPr txBox="1"/>
          <p:nvPr>
            <p:ph idx="10" type="dt"/>
          </p:nvPr>
        </p:nvSpPr>
        <p:spPr>
          <a:xfrm>
            <a:off x="608092" y="6356353"/>
            <a:ext cx="283776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" name="Google Shape;47;p6"/>
          <p:cNvSpPr txBox="1"/>
          <p:nvPr>
            <p:ph idx="11" type="ftr"/>
          </p:nvPr>
        </p:nvSpPr>
        <p:spPr>
          <a:xfrm>
            <a:off x="4155295" y="6356353"/>
            <a:ext cx="385124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Google Shape;48;p6"/>
          <p:cNvSpPr txBox="1"/>
          <p:nvPr>
            <p:ph idx="12" type="sldNum"/>
          </p:nvPr>
        </p:nvSpPr>
        <p:spPr>
          <a:xfrm>
            <a:off x="8715984" y="6356353"/>
            <a:ext cx="283776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/>
          <p:nvPr>
            <p:ph type="title"/>
          </p:nvPr>
        </p:nvSpPr>
        <p:spPr>
          <a:xfrm>
            <a:off x="608092" y="274638"/>
            <a:ext cx="10945654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1" name="Google Shape;51;p7"/>
          <p:cNvSpPr txBox="1"/>
          <p:nvPr>
            <p:ph idx="10" type="dt"/>
          </p:nvPr>
        </p:nvSpPr>
        <p:spPr>
          <a:xfrm>
            <a:off x="608092" y="6356353"/>
            <a:ext cx="283776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" name="Google Shape;52;p7"/>
          <p:cNvSpPr txBox="1"/>
          <p:nvPr>
            <p:ph idx="11" type="ftr"/>
          </p:nvPr>
        </p:nvSpPr>
        <p:spPr>
          <a:xfrm>
            <a:off x="4155295" y="6356353"/>
            <a:ext cx="385124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7"/>
          <p:cNvSpPr txBox="1"/>
          <p:nvPr>
            <p:ph idx="12" type="sldNum"/>
          </p:nvPr>
        </p:nvSpPr>
        <p:spPr>
          <a:xfrm>
            <a:off x="8715984" y="6356353"/>
            <a:ext cx="283776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 txBox="1"/>
          <p:nvPr>
            <p:ph idx="10" type="dt"/>
          </p:nvPr>
        </p:nvSpPr>
        <p:spPr>
          <a:xfrm>
            <a:off x="608092" y="6356353"/>
            <a:ext cx="283776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6" name="Google Shape;56;p8"/>
          <p:cNvSpPr txBox="1"/>
          <p:nvPr>
            <p:ph idx="11" type="ftr"/>
          </p:nvPr>
        </p:nvSpPr>
        <p:spPr>
          <a:xfrm>
            <a:off x="4155295" y="6356353"/>
            <a:ext cx="385124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7" name="Google Shape;57;p8"/>
          <p:cNvSpPr txBox="1"/>
          <p:nvPr>
            <p:ph idx="12" type="sldNum"/>
          </p:nvPr>
        </p:nvSpPr>
        <p:spPr>
          <a:xfrm>
            <a:off x="8715984" y="6356353"/>
            <a:ext cx="283776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/>
          <p:nvPr>
            <p:ph type="title"/>
          </p:nvPr>
        </p:nvSpPr>
        <p:spPr>
          <a:xfrm>
            <a:off x="608094" y="273050"/>
            <a:ext cx="4001161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0" name="Google Shape;60;p9"/>
          <p:cNvSpPr txBox="1"/>
          <p:nvPr>
            <p:ph idx="1" type="body"/>
          </p:nvPr>
        </p:nvSpPr>
        <p:spPr>
          <a:xfrm>
            <a:off x="4754941" y="273053"/>
            <a:ext cx="6798805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1" name="Google Shape;61;p9"/>
          <p:cNvSpPr txBox="1"/>
          <p:nvPr>
            <p:ph idx="2" type="body"/>
          </p:nvPr>
        </p:nvSpPr>
        <p:spPr>
          <a:xfrm>
            <a:off x="608094" y="1435103"/>
            <a:ext cx="4001161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" name="Google Shape;62;p9"/>
          <p:cNvSpPr txBox="1"/>
          <p:nvPr>
            <p:ph idx="10" type="dt"/>
          </p:nvPr>
        </p:nvSpPr>
        <p:spPr>
          <a:xfrm>
            <a:off x="608092" y="6356353"/>
            <a:ext cx="283776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" name="Google Shape;63;p9"/>
          <p:cNvSpPr txBox="1"/>
          <p:nvPr>
            <p:ph idx="11" type="ftr"/>
          </p:nvPr>
        </p:nvSpPr>
        <p:spPr>
          <a:xfrm>
            <a:off x="4155295" y="6356353"/>
            <a:ext cx="385124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p9"/>
          <p:cNvSpPr txBox="1"/>
          <p:nvPr>
            <p:ph idx="12" type="sldNum"/>
          </p:nvPr>
        </p:nvSpPr>
        <p:spPr>
          <a:xfrm>
            <a:off x="8715984" y="6356353"/>
            <a:ext cx="283776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/>
          <p:nvPr>
            <p:ph type="title"/>
          </p:nvPr>
        </p:nvSpPr>
        <p:spPr>
          <a:xfrm>
            <a:off x="2383805" y="4800600"/>
            <a:ext cx="7297103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7" name="Google Shape;67;p10"/>
          <p:cNvSpPr/>
          <p:nvPr>
            <p:ph idx="2" type="pic"/>
          </p:nvPr>
        </p:nvSpPr>
        <p:spPr>
          <a:xfrm>
            <a:off x="2383805" y="612775"/>
            <a:ext cx="7297103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" name="Google Shape;68;p10"/>
          <p:cNvSpPr txBox="1"/>
          <p:nvPr>
            <p:ph idx="1" type="body"/>
          </p:nvPr>
        </p:nvSpPr>
        <p:spPr>
          <a:xfrm>
            <a:off x="2383805" y="5367338"/>
            <a:ext cx="7297103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9" name="Google Shape;69;p10"/>
          <p:cNvSpPr txBox="1"/>
          <p:nvPr>
            <p:ph idx="10" type="dt"/>
          </p:nvPr>
        </p:nvSpPr>
        <p:spPr>
          <a:xfrm>
            <a:off x="608092" y="6356353"/>
            <a:ext cx="283776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" name="Google Shape;70;p10"/>
          <p:cNvSpPr txBox="1"/>
          <p:nvPr>
            <p:ph idx="11" type="ftr"/>
          </p:nvPr>
        </p:nvSpPr>
        <p:spPr>
          <a:xfrm>
            <a:off x="4155295" y="6356353"/>
            <a:ext cx="385124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1" name="Google Shape;71;p10"/>
          <p:cNvSpPr txBox="1"/>
          <p:nvPr>
            <p:ph idx="12" type="sldNum"/>
          </p:nvPr>
        </p:nvSpPr>
        <p:spPr>
          <a:xfrm>
            <a:off x="8715984" y="6356353"/>
            <a:ext cx="283776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608092" y="274638"/>
            <a:ext cx="10945654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608092" y="1600203"/>
            <a:ext cx="10945654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608092" y="6356353"/>
            <a:ext cx="283776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4155295" y="6356353"/>
            <a:ext cx="385124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8715984" y="6356353"/>
            <a:ext cx="283776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/>
          <p:nvPr>
            <p:ph type="title"/>
          </p:nvPr>
        </p:nvSpPr>
        <p:spPr>
          <a:xfrm>
            <a:off x="836125" y="365125"/>
            <a:ext cx="104895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6" name="Google Shape;86;p13"/>
          <p:cNvSpPr txBox="1"/>
          <p:nvPr>
            <p:ph idx="1" type="body"/>
          </p:nvPr>
        </p:nvSpPr>
        <p:spPr>
          <a:xfrm>
            <a:off x="836125" y="1825625"/>
            <a:ext cx="104895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" name="Google Shape;87;p13"/>
          <p:cNvSpPr txBox="1"/>
          <p:nvPr>
            <p:ph idx="10" type="dt"/>
          </p:nvPr>
        </p:nvSpPr>
        <p:spPr>
          <a:xfrm>
            <a:off x="836125" y="6356350"/>
            <a:ext cx="2736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" name="Google Shape;88;p13"/>
          <p:cNvSpPr txBox="1"/>
          <p:nvPr>
            <p:ph idx="11" type="ftr"/>
          </p:nvPr>
        </p:nvSpPr>
        <p:spPr>
          <a:xfrm>
            <a:off x="4028605" y="6356350"/>
            <a:ext cx="4104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8589289" y="6356350"/>
            <a:ext cx="2736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jpg"/><Relationship Id="rId4" Type="http://schemas.openxmlformats.org/officeDocument/2006/relationships/image" Target="../media/image1.jpg"/><Relationship Id="rId5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Relationship Id="rId4" Type="http://schemas.openxmlformats.org/officeDocument/2006/relationships/image" Target="../media/image15.jpg"/></Relationships>
</file>

<file path=ppt/slides/_rels/slide13.xml.rels><?xml version="1.0" encoding="UTF-8" standalone="yes"?><Relationships xmlns="http://schemas.openxmlformats.org/package/2006/relationships"><Relationship Id="rId11" Type="http://schemas.openxmlformats.org/officeDocument/2006/relationships/image" Target="../media/image20.jpg"/><Relationship Id="rId10" Type="http://schemas.openxmlformats.org/officeDocument/2006/relationships/image" Target="../media/image18.jpg"/><Relationship Id="rId13" Type="http://schemas.openxmlformats.org/officeDocument/2006/relationships/image" Target="../media/image26.jpg"/><Relationship Id="rId12" Type="http://schemas.openxmlformats.org/officeDocument/2006/relationships/image" Target="../media/image24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jpg"/><Relationship Id="rId4" Type="http://schemas.openxmlformats.org/officeDocument/2006/relationships/image" Target="../media/image8.jpg"/><Relationship Id="rId9" Type="http://schemas.openxmlformats.org/officeDocument/2006/relationships/image" Target="../media/image22.jpg"/><Relationship Id="rId14" Type="http://schemas.openxmlformats.org/officeDocument/2006/relationships/image" Target="../media/image25.jpg"/><Relationship Id="rId5" Type="http://schemas.openxmlformats.org/officeDocument/2006/relationships/image" Target="../media/image4.jpg"/><Relationship Id="rId6" Type="http://schemas.openxmlformats.org/officeDocument/2006/relationships/image" Target="../media/image23.jpg"/><Relationship Id="rId7" Type="http://schemas.openxmlformats.org/officeDocument/2006/relationships/image" Target="../media/image17.jpg"/><Relationship Id="rId8" Type="http://schemas.openxmlformats.org/officeDocument/2006/relationships/image" Target="../media/image19.jpg"/></Relationships>
</file>

<file path=ppt/slides/_rels/slide14.xml.rels><?xml version="1.0" encoding="UTF-8" standalone="yes"?><Relationships xmlns="http://schemas.openxmlformats.org/package/2006/relationships"><Relationship Id="rId11" Type="http://schemas.openxmlformats.org/officeDocument/2006/relationships/image" Target="../media/image20.jpg"/><Relationship Id="rId10" Type="http://schemas.openxmlformats.org/officeDocument/2006/relationships/image" Target="../media/image18.jpg"/><Relationship Id="rId13" Type="http://schemas.openxmlformats.org/officeDocument/2006/relationships/image" Target="../media/image26.jpg"/><Relationship Id="rId12" Type="http://schemas.openxmlformats.org/officeDocument/2006/relationships/image" Target="../media/image24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jpg"/><Relationship Id="rId4" Type="http://schemas.openxmlformats.org/officeDocument/2006/relationships/image" Target="../media/image8.jpg"/><Relationship Id="rId9" Type="http://schemas.openxmlformats.org/officeDocument/2006/relationships/image" Target="../media/image22.jpg"/><Relationship Id="rId14" Type="http://schemas.openxmlformats.org/officeDocument/2006/relationships/image" Target="../media/image25.jpg"/><Relationship Id="rId5" Type="http://schemas.openxmlformats.org/officeDocument/2006/relationships/image" Target="../media/image4.jpg"/><Relationship Id="rId6" Type="http://schemas.openxmlformats.org/officeDocument/2006/relationships/image" Target="../media/image23.jpg"/><Relationship Id="rId7" Type="http://schemas.openxmlformats.org/officeDocument/2006/relationships/image" Target="../media/image17.jpg"/><Relationship Id="rId8" Type="http://schemas.openxmlformats.org/officeDocument/2006/relationships/image" Target="../media/image19.jpg"/></Relationships>
</file>

<file path=ppt/slides/_rels/slide15.xml.rels><?xml version="1.0" encoding="UTF-8" standalone="yes"?><Relationships xmlns="http://schemas.openxmlformats.org/package/2006/relationships"><Relationship Id="rId11" Type="http://schemas.openxmlformats.org/officeDocument/2006/relationships/image" Target="../media/image4.jpg"/><Relationship Id="rId10" Type="http://schemas.openxmlformats.org/officeDocument/2006/relationships/image" Target="../media/image8.jpg"/><Relationship Id="rId13" Type="http://schemas.openxmlformats.org/officeDocument/2006/relationships/image" Target="../media/image29.jpg"/><Relationship Id="rId12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2.jpg"/><Relationship Id="rId4" Type="http://schemas.openxmlformats.org/officeDocument/2006/relationships/image" Target="../media/image18.jpg"/><Relationship Id="rId9" Type="http://schemas.openxmlformats.org/officeDocument/2006/relationships/image" Target="../media/image6.jpg"/><Relationship Id="rId14" Type="http://schemas.openxmlformats.org/officeDocument/2006/relationships/image" Target="../media/image19.jpg"/><Relationship Id="rId5" Type="http://schemas.openxmlformats.org/officeDocument/2006/relationships/image" Target="../media/image20.jpg"/><Relationship Id="rId6" Type="http://schemas.openxmlformats.org/officeDocument/2006/relationships/image" Target="../media/image24.jpg"/><Relationship Id="rId7" Type="http://schemas.openxmlformats.org/officeDocument/2006/relationships/image" Target="../media/image27.jpg"/><Relationship Id="rId8" Type="http://schemas.openxmlformats.org/officeDocument/2006/relationships/image" Target="../media/image25.jpg"/></Relationships>
</file>

<file path=ppt/slides/_rels/slide16.xml.rels><?xml version="1.0" encoding="UTF-8" standalone="yes"?><Relationships xmlns="http://schemas.openxmlformats.org/package/2006/relationships"><Relationship Id="rId11" Type="http://schemas.openxmlformats.org/officeDocument/2006/relationships/image" Target="../media/image4.jpg"/><Relationship Id="rId10" Type="http://schemas.openxmlformats.org/officeDocument/2006/relationships/image" Target="../media/image8.jpg"/><Relationship Id="rId13" Type="http://schemas.openxmlformats.org/officeDocument/2006/relationships/image" Target="../media/image29.jpg"/><Relationship Id="rId12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2.jpg"/><Relationship Id="rId4" Type="http://schemas.openxmlformats.org/officeDocument/2006/relationships/image" Target="../media/image18.jpg"/><Relationship Id="rId9" Type="http://schemas.openxmlformats.org/officeDocument/2006/relationships/image" Target="../media/image6.jpg"/><Relationship Id="rId14" Type="http://schemas.openxmlformats.org/officeDocument/2006/relationships/image" Target="../media/image19.jpg"/><Relationship Id="rId5" Type="http://schemas.openxmlformats.org/officeDocument/2006/relationships/image" Target="../media/image20.jpg"/><Relationship Id="rId6" Type="http://schemas.openxmlformats.org/officeDocument/2006/relationships/image" Target="../media/image24.jpg"/><Relationship Id="rId7" Type="http://schemas.openxmlformats.org/officeDocument/2006/relationships/image" Target="../media/image27.jpg"/><Relationship Id="rId8" Type="http://schemas.openxmlformats.org/officeDocument/2006/relationships/image" Target="../media/image25.jpg"/></Relationships>
</file>

<file path=ppt/slides/_rels/slide17.xml.rels><?xml version="1.0" encoding="UTF-8" standalone="yes"?><Relationships xmlns="http://schemas.openxmlformats.org/package/2006/relationships"><Relationship Id="rId11" Type="http://schemas.openxmlformats.org/officeDocument/2006/relationships/image" Target="../media/image4.jpg"/><Relationship Id="rId10" Type="http://schemas.openxmlformats.org/officeDocument/2006/relationships/image" Target="../media/image8.jpg"/><Relationship Id="rId13" Type="http://schemas.openxmlformats.org/officeDocument/2006/relationships/image" Target="../media/image29.jpg"/><Relationship Id="rId12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2.jpg"/><Relationship Id="rId4" Type="http://schemas.openxmlformats.org/officeDocument/2006/relationships/image" Target="../media/image18.jpg"/><Relationship Id="rId9" Type="http://schemas.openxmlformats.org/officeDocument/2006/relationships/image" Target="../media/image6.jpg"/><Relationship Id="rId14" Type="http://schemas.openxmlformats.org/officeDocument/2006/relationships/image" Target="../media/image19.jpg"/><Relationship Id="rId5" Type="http://schemas.openxmlformats.org/officeDocument/2006/relationships/image" Target="../media/image20.jpg"/><Relationship Id="rId6" Type="http://schemas.openxmlformats.org/officeDocument/2006/relationships/image" Target="../media/image24.jpg"/><Relationship Id="rId7" Type="http://schemas.openxmlformats.org/officeDocument/2006/relationships/image" Target="../media/image27.jpg"/><Relationship Id="rId8" Type="http://schemas.openxmlformats.org/officeDocument/2006/relationships/image" Target="../media/image25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3.jpg"/><Relationship Id="rId4" Type="http://schemas.openxmlformats.org/officeDocument/2006/relationships/image" Target="../media/image41.jpg"/><Relationship Id="rId5" Type="http://schemas.openxmlformats.org/officeDocument/2006/relationships/image" Target="../media/image40.jpg"/><Relationship Id="rId6" Type="http://schemas.openxmlformats.org/officeDocument/2006/relationships/image" Target="../media/image30.jpg"/><Relationship Id="rId7" Type="http://schemas.openxmlformats.org/officeDocument/2006/relationships/image" Target="../media/image28.jpg"/><Relationship Id="rId8" Type="http://schemas.openxmlformats.org/officeDocument/2006/relationships/image" Target="../media/image34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1.jpg"/><Relationship Id="rId4" Type="http://schemas.openxmlformats.org/officeDocument/2006/relationships/image" Target="../media/image40.jpg"/><Relationship Id="rId5" Type="http://schemas.openxmlformats.org/officeDocument/2006/relationships/image" Target="../media/image34.jpg"/><Relationship Id="rId6" Type="http://schemas.openxmlformats.org/officeDocument/2006/relationships/image" Target="../media/image31.jpg"/><Relationship Id="rId7" Type="http://schemas.openxmlformats.org/officeDocument/2006/relationships/image" Target="../media/image32.png"/><Relationship Id="rId8" Type="http://schemas.openxmlformats.org/officeDocument/2006/relationships/image" Target="../media/image28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1" Type="http://schemas.openxmlformats.org/officeDocument/2006/relationships/image" Target="../media/image4.jpg"/><Relationship Id="rId10" Type="http://schemas.openxmlformats.org/officeDocument/2006/relationships/image" Target="../media/image8.jpg"/><Relationship Id="rId13" Type="http://schemas.openxmlformats.org/officeDocument/2006/relationships/image" Target="../media/image29.jpg"/><Relationship Id="rId12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2.jpg"/><Relationship Id="rId4" Type="http://schemas.openxmlformats.org/officeDocument/2006/relationships/image" Target="../media/image18.jpg"/><Relationship Id="rId9" Type="http://schemas.openxmlformats.org/officeDocument/2006/relationships/image" Target="../media/image6.jpg"/><Relationship Id="rId14" Type="http://schemas.openxmlformats.org/officeDocument/2006/relationships/image" Target="../media/image19.jpg"/><Relationship Id="rId5" Type="http://schemas.openxmlformats.org/officeDocument/2006/relationships/image" Target="../media/image20.jpg"/><Relationship Id="rId6" Type="http://schemas.openxmlformats.org/officeDocument/2006/relationships/image" Target="../media/image24.jpg"/><Relationship Id="rId7" Type="http://schemas.openxmlformats.org/officeDocument/2006/relationships/image" Target="../media/image27.jpg"/><Relationship Id="rId8" Type="http://schemas.openxmlformats.org/officeDocument/2006/relationships/image" Target="../media/image25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1" Type="http://schemas.openxmlformats.org/officeDocument/2006/relationships/image" Target="../media/image4.jpg"/><Relationship Id="rId10" Type="http://schemas.openxmlformats.org/officeDocument/2006/relationships/image" Target="../media/image8.jpg"/><Relationship Id="rId13" Type="http://schemas.openxmlformats.org/officeDocument/2006/relationships/image" Target="../media/image29.jpg"/><Relationship Id="rId12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2.jpg"/><Relationship Id="rId4" Type="http://schemas.openxmlformats.org/officeDocument/2006/relationships/image" Target="../media/image18.jpg"/><Relationship Id="rId9" Type="http://schemas.openxmlformats.org/officeDocument/2006/relationships/image" Target="../media/image6.jpg"/><Relationship Id="rId15" Type="http://schemas.openxmlformats.org/officeDocument/2006/relationships/image" Target="../media/image38.png"/><Relationship Id="rId14" Type="http://schemas.openxmlformats.org/officeDocument/2006/relationships/image" Target="../media/image19.jpg"/><Relationship Id="rId5" Type="http://schemas.openxmlformats.org/officeDocument/2006/relationships/image" Target="../media/image20.jpg"/><Relationship Id="rId6" Type="http://schemas.openxmlformats.org/officeDocument/2006/relationships/image" Target="../media/image24.jpg"/><Relationship Id="rId7" Type="http://schemas.openxmlformats.org/officeDocument/2006/relationships/image" Target="../media/image27.jpg"/><Relationship Id="rId8" Type="http://schemas.openxmlformats.org/officeDocument/2006/relationships/image" Target="../media/image25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6.png"/><Relationship Id="rId4" Type="http://schemas.openxmlformats.org/officeDocument/2006/relationships/image" Target="../media/image3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5.png"/><Relationship Id="rId4" Type="http://schemas.openxmlformats.org/officeDocument/2006/relationships/image" Target="../media/image3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jpg"/><Relationship Id="rId4" Type="http://schemas.openxmlformats.org/officeDocument/2006/relationships/image" Target="../media/image5.png"/><Relationship Id="rId5" Type="http://schemas.openxmlformats.org/officeDocument/2006/relationships/image" Target="../media/image12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Relationship Id="rId4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jp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5"/>
          <p:cNvSpPr txBox="1"/>
          <p:nvPr>
            <p:ph type="ctrTitle"/>
          </p:nvPr>
        </p:nvSpPr>
        <p:spPr>
          <a:xfrm>
            <a:off x="318709" y="3892550"/>
            <a:ext cx="11996700" cy="133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</a:rPr>
              <a:t>Machine Learning Refined: Foundations, Applications, and Algorithms</a:t>
            </a:r>
            <a:br>
              <a:rPr b="1" i="0" lang="en-US" sz="2400" u="none" cap="none" strike="noStrike">
                <a:solidFill>
                  <a:schemeClr val="dk1"/>
                </a:solidFill>
              </a:rPr>
            </a:br>
            <a:r>
              <a:rPr b="1" lang="en-US" sz="2400"/>
              <a:t>Cambridge University Press (2016)</a:t>
            </a:r>
            <a:endParaRPr b="1" i="0" sz="2400" u="none" cap="none" strike="noStrike">
              <a:solidFill>
                <a:schemeClr val="dk1"/>
              </a:solidFill>
            </a:endParaRPr>
          </a:p>
        </p:txBody>
      </p:sp>
      <p:sp>
        <p:nvSpPr>
          <p:cNvPr id="164" name="Google Shape;164;p25"/>
          <p:cNvSpPr txBox="1"/>
          <p:nvPr>
            <p:ph type="ctrTitle"/>
          </p:nvPr>
        </p:nvSpPr>
        <p:spPr>
          <a:xfrm>
            <a:off x="250284" y="1766175"/>
            <a:ext cx="11996700" cy="133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Calibri"/>
              <a:buNone/>
            </a:pPr>
            <a:r>
              <a:rPr lang="en-US" sz="4000"/>
              <a:t>Chapter 1: Introduction</a:t>
            </a:r>
            <a:endParaRPr b="0" i="0" sz="4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34"/>
          <p:cNvSpPr txBox="1"/>
          <p:nvPr>
            <p:ph idx="1" type="body"/>
          </p:nvPr>
        </p:nvSpPr>
        <p:spPr>
          <a:xfrm>
            <a:off x="2570175" y="1583156"/>
            <a:ext cx="82092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Speech recognition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/>
          </a:p>
          <a:p>
            <a: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for human-computer interaction (e.g., [4,7,8,45])</a:t>
            </a:r>
            <a:endParaRPr/>
          </a:p>
        </p:txBody>
      </p:sp>
      <p:sp>
        <p:nvSpPr>
          <p:cNvPr id="349" name="Google Shape;349;p34"/>
          <p:cNvSpPr txBox="1"/>
          <p:nvPr/>
        </p:nvSpPr>
        <p:spPr>
          <a:xfrm>
            <a:off x="5800869" y="6438315"/>
            <a:ext cx="6360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Image taken from (left) http://tiny.cc/n25z8x and (right) www.amazon.com 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echo.jpg" id="350" name="Google Shape;350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4804" y="2804027"/>
            <a:ext cx="3462000" cy="3462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iri.jpg" id="351" name="Google Shape;351;p34"/>
          <p:cNvPicPr preferRelativeResize="0"/>
          <p:nvPr/>
        </p:nvPicPr>
        <p:blipFill rotWithShape="1">
          <a:blip r:embed="rId4">
            <a:alphaModFix/>
          </a:blip>
          <a:srcRect b="0" l="16967" r="6771" t="0"/>
          <a:stretch/>
        </p:blipFill>
        <p:spPr>
          <a:xfrm>
            <a:off x="2570175" y="2888126"/>
            <a:ext cx="4342200" cy="3221100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34"/>
          <p:cNvSpPr txBox="1"/>
          <p:nvPr>
            <p:ph type="title"/>
          </p:nvPr>
        </p:nvSpPr>
        <p:spPr>
          <a:xfrm>
            <a:off x="2570175" y="91968"/>
            <a:ext cx="104895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0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distinguish between different classes of data</a:t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3" name="Google Shape;353;p34"/>
          <p:cNvPicPr preferRelativeResize="0"/>
          <p:nvPr/>
        </p:nvPicPr>
        <p:blipFill rotWithShape="1">
          <a:blip r:embed="rId5">
            <a:alphaModFix/>
          </a:blip>
          <a:srcRect b="5418" l="615" r="8853" t="35747"/>
          <a:stretch/>
        </p:blipFill>
        <p:spPr>
          <a:xfrm rot="-5400000">
            <a:off x="2174328" y="523147"/>
            <a:ext cx="414000" cy="37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34"/>
          <p:cNvSpPr/>
          <p:nvPr/>
        </p:nvSpPr>
        <p:spPr>
          <a:xfrm>
            <a:off x="-2" y="272002"/>
            <a:ext cx="2192400" cy="756000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Classification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35"/>
          <p:cNvSpPr txBox="1"/>
          <p:nvPr>
            <p:ph type="ctrTitle"/>
          </p:nvPr>
        </p:nvSpPr>
        <p:spPr>
          <a:xfrm>
            <a:off x="912138" y="2130428"/>
            <a:ext cx="10337562" cy="1470025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libri"/>
              <a:buNone/>
            </a:pPr>
            <a:r>
              <a:rPr b="0" i="0" lang="en-US" sz="4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How does it all work?  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36"/>
          <p:cNvSpPr txBox="1"/>
          <p:nvPr>
            <p:ph type="title"/>
          </p:nvPr>
        </p:nvSpPr>
        <p:spPr>
          <a:xfrm>
            <a:off x="608092" y="274638"/>
            <a:ext cx="10945654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 it a cat or a dog?</a:t>
            </a:r>
            <a:endParaRPr b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5" name="Google Shape;365;p36"/>
          <p:cNvSpPr/>
          <p:nvPr/>
        </p:nvSpPr>
        <p:spPr>
          <a:xfrm>
            <a:off x="5295900" y="3067922"/>
            <a:ext cx="979396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000" u="none" cap="none" strike="noStrike">
                <a:solidFill>
                  <a:srgbClr val="3F3F3F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vs.</a:t>
            </a:r>
            <a:endParaRPr/>
          </a:p>
        </p:txBody>
      </p:sp>
      <p:pic>
        <p:nvPicPr>
          <p:cNvPr id="366" name="Google Shape;366;p36"/>
          <p:cNvPicPr preferRelativeResize="0"/>
          <p:nvPr/>
        </p:nvPicPr>
        <p:blipFill rotWithShape="1">
          <a:blip r:embed="rId3">
            <a:alphaModFix/>
          </a:blip>
          <a:srcRect b="0" l="13108" r="0" t="0"/>
          <a:stretch/>
        </p:blipFill>
        <p:spPr>
          <a:xfrm>
            <a:off x="6375400" y="1771836"/>
            <a:ext cx="3835400" cy="3310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13037" y="2099284"/>
            <a:ext cx="2499158" cy="24991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37"/>
          <p:cNvSpPr/>
          <p:nvPr/>
        </p:nvSpPr>
        <p:spPr>
          <a:xfrm>
            <a:off x="1384300" y="1562099"/>
            <a:ext cx="4615448" cy="3784601"/>
          </a:xfrm>
          <a:custGeom>
            <a:rect b="b" l="l" r="r" t="t"/>
            <a:pathLst>
              <a:path extrusionOk="0" h="4016606" w="4487135">
                <a:moveTo>
                  <a:pt x="0" y="0"/>
                </a:moveTo>
                <a:lnTo>
                  <a:pt x="4390275" y="11289"/>
                </a:lnTo>
                <a:cubicBezTo>
                  <a:pt x="3621154" y="1374518"/>
                  <a:pt x="4925108" y="2933222"/>
                  <a:pt x="4322541" y="4016606"/>
                </a:cubicBezTo>
                <a:lnTo>
                  <a:pt x="0" y="3994028"/>
                </a:lnTo>
                <a:lnTo>
                  <a:pt x="0" y="0"/>
                </a:lnTo>
                <a:close/>
              </a:path>
            </a:pathLst>
          </a:custGeom>
          <a:solidFill>
            <a:srgbClr val="C5D8F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3" name="Google Shape;373;p37"/>
          <p:cNvPicPr preferRelativeResize="0"/>
          <p:nvPr/>
        </p:nvPicPr>
        <p:blipFill rotWithShape="1">
          <a:blip r:embed="rId3">
            <a:alphaModFix/>
          </a:blip>
          <a:srcRect b="-218" l="23146" r="27877" t="2441"/>
          <a:stretch/>
        </p:blipFill>
        <p:spPr>
          <a:xfrm>
            <a:off x="1777515" y="1930899"/>
            <a:ext cx="1094581" cy="187598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37"/>
          <p:cNvPicPr preferRelativeResize="0"/>
          <p:nvPr/>
        </p:nvPicPr>
        <p:blipFill rotWithShape="1">
          <a:blip r:embed="rId4">
            <a:alphaModFix/>
          </a:blip>
          <a:srcRect b="87" l="3370" r="10145" t="951"/>
          <a:stretch/>
        </p:blipFill>
        <p:spPr>
          <a:xfrm>
            <a:off x="4012426" y="1930898"/>
            <a:ext cx="1015560" cy="1875988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37"/>
          <p:cNvPicPr preferRelativeResize="0"/>
          <p:nvPr/>
        </p:nvPicPr>
        <p:blipFill rotWithShape="1">
          <a:blip r:embed="rId5">
            <a:alphaModFix/>
          </a:blip>
          <a:srcRect b="22023" l="0" r="7965" t="5156"/>
          <a:stretch/>
        </p:blipFill>
        <p:spPr>
          <a:xfrm>
            <a:off x="2935640" y="1930898"/>
            <a:ext cx="1010110" cy="83143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37"/>
          <p:cNvPicPr preferRelativeResize="0"/>
          <p:nvPr/>
        </p:nvPicPr>
        <p:blipFill rotWithShape="1">
          <a:blip r:embed="rId6">
            <a:alphaModFix/>
          </a:blip>
          <a:srcRect b="2165" l="37392" r="1140" t="32266"/>
          <a:stretch/>
        </p:blipFill>
        <p:spPr>
          <a:xfrm>
            <a:off x="1777515" y="3867751"/>
            <a:ext cx="1593253" cy="112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37"/>
          <p:cNvPicPr preferRelativeResize="0"/>
          <p:nvPr/>
        </p:nvPicPr>
        <p:blipFill rotWithShape="1">
          <a:blip r:embed="rId7">
            <a:alphaModFix/>
          </a:blip>
          <a:srcRect b="-345" l="0" r="0" t="-56"/>
          <a:stretch/>
        </p:blipFill>
        <p:spPr>
          <a:xfrm>
            <a:off x="2935639" y="2823197"/>
            <a:ext cx="1009542" cy="98368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37"/>
          <p:cNvPicPr preferRelativeResize="0"/>
          <p:nvPr/>
        </p:nvPicPr>
        <p:blipFill rotWithShape="1">
          <a:blip r:embed="rId8">
            <a:alphaModFix/>
          </a:blip>
          <a:srcRect b="12166" l="1214" r="12242" t="2372"/>
          <a:stretch/>
        </p:blipFill>
        <p:spPr>
          <a:xfrm>
            <a:off x="3439162" y="3867751"/>
            <a:ext cx="1588826" cy="1123950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37"/>
          <p:cNvSpPr/>
          <p:nvPr/>
        </p:nvSpPr>
        <p:spPr>
          <a:xfrm rot="10800000">
            <a:off x="6063288" y="1562098"/>
            <a:ext cx="4757111" cy="3784601"/>
          </a:xfrm>
          <a:custGeom>
            <a:rect b="b" l="l" r="r" t="t"/>
            <a:pathLst>
              <a:path extrusionOk="0" h="4016606" w="4616316">
                <a:moveTo>
                  <a:pt x="0" y="0"/>
                </a:moveTo>
                <a:lnTo>
                  <a:pt x="4390275" y="11289"/>
                </a:lnTo>
                <a:cubicBezTo>
                  <a:pt x="3831077" y="1599108"/>
                  <a:pt x="5180013" y="2243411"/>
                  <a:pt x="4322541" y="4016606"/>
                </a:cubicBezTo>
                <a:lnTo>
                  <a:pt x="0" y="3994028"/>
                </a:lnTo>
                <a:lnTo>
                  <a:pt x="0" y="0"/>
                </a:lnTo>
                <a:close/>
              </a:path>
            </a:pathLst>
          </a:custGeom>
          <a:solidFill>
            <a:srgbClr val="FF4F57">
              <a:alpha val="3372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80" name="Google Shape;380;p37"/>
          <p:cNvGrpSpPr/>
          <p:nvPr/>
        </p:nvGrpSpPr>
        <p:grpSpPr>
          <a:xfrm>
            <a:off x="7140078" y="1898924"/>
            <a:ext cx="3255496" cy="3060804"/>
            <a:chOff x="6444784" y="1577972"/>
            <a:chExt cx="3255496" cy="3060804"/>
          </a:xfrm>
        </p:grpSpPr>
        <p:pic>
          <p:nvPicPr>
            <p:cNvPr id="381" name="Google Shape;381;p37"/>
            <p:cNvPicPr preferRelativeResize="0"/>
            <p:nvPr/>
          </p:nvPicPr>
          <p:blipFill rotWithShape="1">
            <a:blip r:embed="rId9">
              <a:alphaModFix/>
            </a:blip>
            <a:srcRect b="7305" l="0" r="8021" t="10843"/>
            <a:stretch/>
          </p:blipFill>
          <p:spPr>
            <a:xfrm>
              <a:off x="6444784" y="1577973"/>
              <a:ext cx="1041220" cy="14984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2" name="Google Shape;382;p37"/>
            <p:cNvPicPr preferRelativeResize="0"/>
            <p:nvPr/>
          </p:nvPicPr>
          <p:blipFill rotWithShape="1">
            <a:blip r:embed="rId10">
              <a:alphaModFix/>
            </a:blip>
            <a:srcRect b="12752" l="26255" r="30348" t="10221"/>
            <a:stretch/>
          </p:blipFill>
          <p:spPr>
            <a:xfrm>
              <a:off x="6444785" y="3139320"/>
              <a:ext cx="1041220" cy="14994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3" name="Google Shape;383;p37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8547551" y="3472734"/>
              <a:ext cx="1152729" cy="116604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4" name="Google Shape;384;p37"/>
            <p:cNvPicPr preferRelativeResize="0"/>
            <p:nvPr/>
          </p:nvPicPr>
          <p:blipFill rotWithShape="1">
            <a:blip r:embed="rId12">
              <a:alphaModFix/>
            </a:blip>
            <a:srcRect b="19322" l="13841" r="14359" t="18416"/>
            <a:stretch/>
          </p:blipFill>
          <p:spPr>
            <a:xfrm>
              <a:off x="8542526" y="1577972"/>
              <a:ext cx="1157754" cy="18249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5" name="Google Shape;385;p37"/>
            <p:cNvPicPr preferRelativeResize="0"/>
            <p:nvPr/>
          </p:nvPicPr>
          <p:blipFill rotWithShape="1">
            <a:blip r:embed="rId13">
              <a:alphaModFix/>
            </a:blip>
            <a:srcRect b="23563" l="14741" r="18544" t="18664"/>
            <a:stretch/>
          </p:blipFill>
          <p:spPr>
            <a:xfrm>
              <a:off x="7554397" y="1577973"/>
              <a:ext cx="921454" cy="106775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6" name="Google Shape;386;p37"/>
            <p:cNvPicPr preferRelativeResize="0"/>
            <p:nvPr/>
          </p:nvPicPr>
          <p:blipFill rotWithShape="1">
            <a:blip r:embed="rId14">
              <a:alphaModFix/>
            </a:blip>
            <a:srcRect b="0" l="20141" r="20152" t="4248"/>
            <a:stretch/>
          </p:blipFill>
          <p:spPr>
            <a:xfrm>
              <a:off x="7554397" y="2707494"/>
              <a:ext cx="919737" cy="193128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87" name="Google Shape;387;p37"/>
          <p:cNvSpPr txBox="1"/>
          <p:nvPr>
            <p:ph type="title"/>
          </p:nvPr>
        </p:nvSpPr>
        <p:spPr>
          <a:xfrm>
            <a:off x="608092" y="274638"/>
            <a:ext cx="10945654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514350" lvl="0" marL="51435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  Gather data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38"/>
          <p:cNvSpPr/>
          <p:nvPr/>
        </p:nvSpPr>
        <p:spPr>
          <a:xfrm>
            <a:off x="1384300" y="1562099"/>
            <a:ext cx="4615448" cy="3784601"/>
          </a:xfrm>
          <a:custGeom>
            <a:rect b="b" l="l" r="r" t="t"/>
            <a:pathLst>
              <a:path extrusionOk="0" h="4016606" w="4487135">
                <a:moveTo>
                  <a:pt x="0" y="0"/>
                </a:moveTo>
                <a:lnTo>
                  <a:pt x="4390275" y="11289"/>
                </a:lnTo>
                <a:cubicBezTo>
                  <a:pt x="3621154" y="1374518"/>
                  <a:pt x="4925108" y="2933222"/>
                  <a:pt x="4322541" y="4016606"/>
                </a:cubicBezTo>
                <a:lnTo>
                  <a:pt x="0" y="3994028"/>
                </a:lnTo>
                <a:lnTo>
                  <a:pt x="0" y="0"/>
                </a:lnTo>
                <a:close/>
              </a:path>
            </a:pathLst>
          </a:custGeom>
          <a:solidFill>
            <a:srgbClr val="C5D8F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93" name="Google Shape;393;p38"/>
          <p:cNvPicPr preferRelativeResize="0"/>
          <p:nvPr/>
        </p:nvPicPr>
        <p:blipFill rotWithShape="1">
          <a:blip r:embed="rId3">
            <a:alphaModFix/>
          </a:blip>
          <a:srcRect b="-218" l="23146" r="27877" t="2441"/>
          <a:stretch/>
        </p:blipFill>
        <p:spPr>
          <a:xfrm>
            <a:off x="1777515" y="1930899"/>
            <a:ext cx="1094581" cy="1875989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38"/>
          <p:cNvPicPr preferRelativeResize="0"/>
          <p:nvPr/>
        </p:nvPicPr>
        <p:blipFill rotWithShape="1">
          <a:blip r:embed="rId4">
            <a:alphaModFix/>
          </a:blip>
          <a:srcRect b="87" l="3370" r="10145" t="951"/>
          <a:stretch/>
        </p:blipFill>
        <p:spPr>
          <a:xfrm>
            <a:off x="4012426" y="1930898"/>
            <a:ext cx="1015560" cy="1875988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p38"/>
          <p:cNvPicPr preferRelativeResize="0"/>
          <p:nvPr/>
        </p:nvPicPr>
        <p:blipFill rotWithShape="1">
          <a:blip r:embed="rId5">
            <a:alphaModFix/>
          </a:blip>
          <a:srcRect b="22023" l="0" r="7965" t="5156"/>
          <a:stretch/>
        </p:blipFill>
        <p:spPr>
          <a:xfrm>
            <a:off x="2935640" y="1930898"/>
            <a:ext cx="1010110" cy="831436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p38"/>
          <p:cNvPicPr preferRelativeResize="0"/>
          <p:nvPr/>
        </p:nvPicPr>
        <p:blipFill rotWithShape="1">
          <a:blip r:embed="rId6">
            <a:alphaModFix/>
          </a:blip>
          <a:srcRect b="2165" l="37392" r="1140" t="32266"/>
          <a:stretch/>
        </p:blipFill>
        <p:spPr>
          <a:xfrm>
            <a:off x="1777515" y="3867751"/>
            <a:ext cx="1593253" cy="112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p38"/>
          <p:cNvPicPr preferRelativeResize="0"/>
          <p:nvPr/>
        </p:nvPicPr>
        <p:blipFill rotWithShape="1">
          <a:blip r:embed="rId7">
            <a:alphaModFix/>
          </a:blip>
          <a:srcRect b="-345" l="0" r="0" t="-56"/>
          <a:stretch/>
        </p:blipFill>
        <p:spPr>
          <a:xfrm>
            <a:off x="2935639" y="2823197"/>
            <a:ext cx="1009542" cy="983689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38"/>
          <p:cNvPicPr preferRelativeResize="0"/>
          <p:nvPr/>
        </p:nvPicPr>
        <p:blipFill rotWithShape="1">
          <a:blip r:embed="rId8">
            <a:alphaModFix/>
          </a:blip>
          <a:srcRect b="12166" l="1214" r="12242" t="2372"/>
          <a:stretch/>
        </p:blipFill>
        <p:spPr>
          <a:xfrm>
            <a:off x="3439162" y="3867751"/>
            <a:ext cx="1588826" cy="1123950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p38"/>
          <p:cNvSpPr/>
          <p:nvPr/>
        </p:nvSpPr>
        <p:spPr>
          <a:xfrm rot="10800000">
            <a:off x="6063288" y="1562098"/>
            <a:ext cx="4757111" cy="3784601"/>
          </a:xfrm>
          <a:custGeom>
            <a:rect b="b" l="l" r="r" t="t"/>
            <a:pathLst>
              <a:path extrusionOk="0" h="4016606" w="4616316">
                <a:moveTo>
                  <a:pt x="0" y="0"/>
                </a:moveTo>
                <a:lnTo>
                  <a:pt x="4390275" y="11289"/>
                </a:lnTo>
                <a:cubicBezTo>
                  <a:pt x="3831077" y="1599108"/>
                  <a:pt x="5180013" y="2243411"/>
                  <a:pt x="4322541" y="4016606"/>
                </a:cubicBezTo>
                <a:lnTo>
                  <a:pt x="0" y="3994028"/>
                </a:lnTo>
                <a:lnTo>
                  <a:pt x="0" y="0"/>
                </a:lnTo>
                <a:close/>
              </a:path>
            </a:pathLst>
          </a:custGeom>
          <a:solidFill>
            <a:srgbClr val="FF4F57">
              <a:alpha val="3372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00" name="Google Shape;400;p38"/>
          <p:cNvGrpSpPr/>
          <p:nvPr/>
        </p:nvGrpSpPr>
        <p:grpSpPr>
          <a:xfrm>
            <a:off x="7140078" y="1898924"/>
            <a:ext cx="3255496" cy="3060804"/>
            <a:chOff x="6444784" y="1577972"/>
            <a:chExt cx="3255496" cy="3060804"/>
          </a:xfrm>
        </p:grpSpPr>
        <p:pic>
          <p:nvPicPr>
            <p:cNvPr id="401" name="Google Shape;401;p38"/>
            <p:cNvPicPr preferRelativeResize="0"/>
            <p:nvPr/>
          </p:nvPicPr>
          <p:blipFill rotWithShape="1">
            <a:blip r:embed="rId9">
              <a:alphaModFix/>
            </a:blip>
            <a:srcRect b="7305" l="0" r="8021" t="10843"/>
            <a:stretch/>
          </p:blipFill>
          <p:spPr>
            <a:xfrm>
              <a:off x="6444784" y="1577973"/>
              <a:ext cx="1041220" cy="14984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2" name="Google Shape;402;p38"/>
            <p:cNvPicPr preferRelativeResize="0"/>
            <p:nvPr/>
          </p:nvPicPr>
          <p:blipFill rotWithShape="1">
            <a:blip r:embed="rId10">
              <a:alphaModFix/>
            </a:blip>
            <a:srcRect b="12752" l="26255" r="30348" t="10221"/>
            <a:stretch/>
          </p:blipFill>
          <p:spPr>
            <a:xfrm>
              <a:off x="6444785" y="3139320"/>
              <a:ext cx="1041220" cy="14994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3" name="Google Shape;403;p38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8547551" y="3472734"/>
              <a:ext cx="1152729" cy="116604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4" name="Google Shape;404;p38"/>
            <p:cNvPicPr preferRelativeResize="0"/>
            <p:nvPr/>
          </p:nvPicPr>
          <p:blipFill rotWithShape="1">
            <a:blip r:embed="rId12">
              <a:alphaModFix/>
            </a:blip>
            <a:srcRect b="19322" l="13841" r="14359" t="18416"/>
            <a:stretch/>
          </p:blipFill>
          <p:spPr>
            <a:xfrm>
              <a:off x="8542526" y="1577972"/>
              <a:ext cx="1157754" cy="18249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5" name="Google Shape;405;p38"/>
            <p:cNvPicPr preferRelativeResize="0"/>
            <p:nvPr/>
          </p:nvPicPr>
          <p:blipFill rotWithShape="1">
            <a:blip r:embed="rId13">
              <a:alphaModFix/>
            </a:blip>
            <a:srcRect b="23563" l="14741" r="18544" t="18664"/>
            <a:stretch/>
          </p:blipFill>
          <p:spPr>
            <a:xfrm>
              <a:off x="7554397" y="1577973"/>
              <a:ext cx="921454" cy="106775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6" name="Google Shape;406;p38"/>
            <p:cNvPicPr preferRelativeResize="0"/>
            <p:nvPr/>
          </p:nvPicPr>
          <p:blipFill rotWithShape="1">
            <a:blip r:embed="rId14">
              <a:alphaModFix/>
            </a:blip>
            <a:srcRect b="0" l="20141" r="20152" t="4248"/>
            <a:stretch/>
          </p:blipFill>
          <p:spPr>
            <a:xfrm>
              <a:off x="7554397" y="2707494"/>
              <a:ext cx="919737" cy="193128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07" name="Google Shape;407;p38"/>
          <p:cNvSpPr txBox="1"/>
          <p:nvPr>
            <p:ph type="title"/>
          </p:nvPr>
        </p:nvSpPr>
        <p:spPr>
          <a:xfrm>
            <a:off x="608092" y="274638"/>
            <a:ext cx="10945654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Calibri"/>
              <a:buNone/>
            </a:pPr>
            <a:r>
              <a:rPr b="0" i="0" lang="en-US" sz="395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2.  Extract features</a:t>
            </a:r>
            <a:br>
              <a:rPr b="0" i="0" lang="en-US" sz="395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95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i="0" lang="en-US" sz="297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(tell the computer what to look for)</a:t>
            </a:r>
            <a:endParaRPr b="0" i="0" sz="297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8" name="Google Shape;408;p38"/>
          <p:cNvSpPr txBox="1"/>
          <p:nvPr/>
        </p:nvSpPr>
        <p:spPr>
          <a:xfrm>
            <a:off x="2451100" y="5486400"/>
            <a:ext cx="8724900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Char char="-"/>
            </a:pPr>
            <a:r>
              <a:rPr b="0" i="0" lang="en-US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cats have </a:t>
            </a:r>
            <a:r>
              <a:rPr b="1" i="0" lang="en-US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small</a:t>
            </a:r>
            <a:r>
              <a:rPr b="0" i="0" lang="en-US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noses and </a:t>
            </a:r>
            <a:r>
              <a:rPr b="1" i="0" lang="en-US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pointy </a:t>
            </a:r>
            <a:r>
              <a:rPr b="0" i="0" lang="en-US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ears</a:t>
            </a:r>
            <a:endParaRPr/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Char char="-"/>
            </a:pPr>
            <a:r>
              <a:rPr b="0" i="0" lang="en-US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dogs have </a:t>
            </a:r>
            <a:r>
              <a:rPr b="1" i="0" lang="en-US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big</a:t>
            </a:r>
            <a:r>
              <a:rPr b="0" i="0" lang="en-US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noses and </a:t>
            </a:r>
            <a:r>
              <a:rPr b="1" i="0" lang="en-US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round</a:t>
            </a:r>
            <a:r>
              <a:rPr b="0" i="0" lang="en-US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ears</a:t>
            </a:r>
            <a:endParaRPr b="0" i="0" sz="3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3" name="Google Shape;413;p39"/>
          <p:cNvGrpSpPr/>
          <p:nvPr/>
        </p:nvGrpSpPr>
        <p:grpSpPr>
          <a:xfrm>
            <a:off x="2723013" y="1779750"/>
            <a:ext cx="6683611" cy="4181997"/>
            <a:chOff x="2723013" y="1576550"/>
            <a:chExt cx="6683611" cy="4181997"/>
          </a:xfrm>
        </p:grpSpPr>
        <p:cxnSp>
          <p:nvCxnSpPr>
            <p:cNvPr id="414" name="Google Shape;414;p39"/>
            <p:cNvCxnSpPr/>
            <p:nvPr/>
          </p:nvCxnSpPr>
          <p:spPr>
            <a:xfrm rot="10800000">
              <a:off x="3118594" y="1614913"/>
              <a:ext cx="0" cy="3804313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415" name="Google Shape;415;p39"/>
            <p:cNvSpPr/>
            <p:nvPr/>
          </p:nvSpPr>
          <p:spPr>
            <a:xfrm>
              <a:off x="5665634" y="5389215"/>
              <a:ext cx="1186543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nose size </a:t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" name="Google Shape;416;p39"/>
            <p:cNvSpPr/>
            <p:nvPr/>
          </p:nvSpPr>
          <p:spPr>
            <a:xfrm rot="-5400000">
              <a:off x="2325629" y="3332402"/>
              <a:ext cx="1164101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ear shape</a:t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" name="Google Shape;417;p39"/>
            <p:cNvSpPr/>
            <p:nvPr/>
          </p:nvSpPr>
          <p:spPr>
            <a:xfrm>
              <a:off x="3124348" y="5419993"/>
              <a:ext cx="651140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dk1"/>
                  </a:solidFill>
                  <a:latin typeface="Old Standard TT"/>
                  <a:ea typeface="Old Standard TT"/>
                  <a:cs typeface="Old Standard TT"/>
                  <a:sym typeface="Old Standard TT"/>
                </a:rPr>
                <a:t>small</a:t>
              </a:r>
              <a:endParaRPr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endParaRPr>
            </a:p>
          </p:txBody>
        </p:sp>
        <p:sp>
          <p:nvSpPr>
            <p:cNvPr id="418" name="Google Shape;418;p39"/>
            <p:cNvSpPr/>
            <p:nvPr/>
          </p:nvSpPr>
          <p:spPr>
            <a:xfrm>
              <a:off x="8865999" y="5419993"/>
              <a:ext cx="457176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dk1"/>
                  </a:solidFill>
                  <a:latin typeface="Old Standard TT"/>
                  <a:ea typeface="Old Standard TT"/>
                  <a:cs typeface="Old Standard TT"/>
                  <a:sym typeface="Old Standard TT"/>
                </a:rPr>
                <a:t>big</a:t>
              </a:r>
              <a:endParaRPr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endParaRPr>
            </a:p>
          </p:txBody>
        </p:sp>
        <p:sp>
          <p:nvSpPr>
            <p:cNvPr id="419" name="Google Shape;419;p39"/>
            <p:cNvSpPr/>
            <p:nvPr/>
          </p:nvSpPr>
          <p:spPr>
            <a:xfrm rot="-5400000">
              <a:off x="2572617" y="4859423"/>
              <a:ext cx="708848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dk1"/>
                  </a:solidFill>
                  <a:latin typeface="Old Standard TT"/>
                  <a:ea typeface="Old Standard TT"/>
                  <a:cs typeface="Old Standard TT"/>
                  <a:sym typeface="Old Standard TT"/>
                </a:rPr>
                <a:t>round</a:t>
              </a:r>
              <a:endParaRPr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endParaRPr>
            </a:p>
          </p:txBody>
        </p:sp>
        <p:sp>
          <p:nvSpPr>
            <p:cNvPr id="420" name="Google Shape;420;p39"/>
            <p:cNvSpPr/>
            <p:nvPr/>
          </p:nvSpPr>
          <p:spPr>
            <a:xfrm rot="-5400000">
              <a:off x="2543797" y="1786544"/>
              <a:ext cx="758541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dk1"/>
                  </a:solidFill>
                  <a:latin typeface="Old Standard TT"/>
                  <a:ea typeface="Old Standard TT"/>
                  <a:cs typeface="Old Standard TT"/>
                  <a:sym typeface="Old Standard TT"/>
                </a:rPr>
                <a:t>pointy</a:t>
              </a:r>
              <a:endParaRPr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endParaRPr>
            </a:p>
          </p:txBody>
        </p:sp>
        <p:pic>
          <p:nvPicPr>
            <p:cNvPr id="421" name="Google Shape;421;p39"/>
            <p:cNvPicPr preferRelativeResize="0"/>
            <p:nvPr/>
          </p:nvPicPr>
          <p:blipFill rotWithShape="1">
            <a:blip r:embed="rId3">
              <a:alphaModFix/>
            </a:blip>
            <a:srcRect b="50117" l="2543" r="31734" t="6804"/>
            <a:stretch/>
          </p:blipFill>
          <p:spPr>
            <a:xfrm>
              <a:off x="7461191" y="4193971"/>
              <a:ext cx="624551" cy="640080"/>
            </a:xfrm>
            <a:prstGeom prst="ellipse">
              <a:avLst/>
            </a:prstGeom>
            <a:noFill/>
            <a:ln>
              <a:noFill/>
            </a:ln>
          </p:spPr>
        </p:pic>
        <p:pic>
          <p:nvPicPr>
            <p:cNvPr id="422" name="Google Shape;422;p39"/>
            <p:cNvPicPr preferRelativeResize="0"/>
            <p:nvPr/>
          </p:nvPicPr>
          <p:blipFill rotWithShape="1">
            <a:blip r:embed="rId4">
              <a:alphaModFix/>
            </a:blip>
            <a:srcRect b="45567" l="32708" r="31914" t="9635"/>
            <a:stretch/>
          </p:blipFill>
          <p:spPr>
            <a:xfrm>
              <a:off x="7013449" y="4708660"/>
              <a:ext cx="634046" cy="640080"/>
            </a:xfrm>
            <a:prstGeom prst="ellipse">
              <a:avLst/>
            </a:prstGeom>
            <a:noFill/>
            <a:ln>
              <a:noFill/>
            </a:ln>
          </p:spPr>
        </p:pic>
        <p:pic>
          <p:nvPicPr>
            <p:cNvPr id="423" name="Google Shape;423;p39"/>
            <p:cNvPicPr preferRelativeResize="0"/>
            <p:nvPr/>
          </p:nvPicPr>
          <p:blipFill rotWithShape="1">
            <a:blip r:embed="rId5">
              <a:alphaModFix/>
            </a:blip>
            <a:srcRect b="0" l="0" r="3791" t="87"/>
            <a:stretch/>
          </p:blipFill>
          <p:spPr>
            <a:xfrm>
              <a:off x="8065023" y="4756083"/>
              <a:ext cx="624572" cy="640080"/>
            </a:xfrm>
            <a:prstGeom prst="ellipse">
              <a:avLst/>
            </a:prstGeom>
            <a:noFill/>
            <a:ln>
              <a:noFill/>
            </a:ln>
          </p:spPr>
        </p:pic>
        <p:pic>
          <p:nvPicPr>
            <p:cNvPr id="424" name="Google Shape;424;p39"/>
            <p:cNvPicPr preferRelativeResize="0"/>
            <p:nvPr/>
          </p:nvPicPr>
          <p:blipFill rotWithShape="1">
            <a:blip r:embed="rId6">
              <a:alphaModFix/>
            </a:blip>
            <a:srcRect b="47203" l="45323" r="14795" t="22940"/>
            <a:stretch/>
          </p:blipFill>
          <p:spPr>
            <a:xfrm>
              <a:off x="8109118" y="4051345"/>
              <a:ext cx="629411" cy="640080"/>
            </a:xfrm>
            <a:prstGeom prst="ellipse">
              <a:avLst/>
            </a:prstGeom>
            <a:noFill/>
            <a:ln>
              <a:noFill/>
            </a:ln>
          </p:spPr>
        </p:pic>
        <p:pic>
          <p:nvPicPr>
            <p:cNvPr id="425" name="Google Shape;425;p39"/>
            <p:cNvPicPr preferRelativeResize="0"/>
            <p:nvPr/>
          </p:nvPicPr>
          <p:blipFill rotWithShape="1">
            <a:blip r:embed="rId7">
              <a:alphaModFix/>
            </a:blip>
            <a:srcRect b="31830" l="27338" r="8236" t="10164"/>
            <a:stretch/>
          </p:blipFill>
          <p:spPr>
            <a:xfrm>
              <a:off x="6048499" y="4169533"/>
              <a:ext cx="649116" cy="640080"/>
            </a:xfrm>
            <a:prstGeom prst="ellipse">
              <a:avLst/>
            </a:prstGeom>
            <a:noFill/>
            <a:ln>
              <a:noFill/>
            </a:ln>
          </p:spPr>
        </p:pic>
        <p:pic>
          <p:nvPicPr>
            <p:cNvPr id="426" name="Google Shape;426;p39"/>
            <p:cNvPicPr preferRelativeResize="0"/>
            <p:nvPr/>
          </p:nvPicPr>
          <p:blipFill rotWithShape="1">
            <a:blip r:embed="rId8">
              <a:alphaModFix/>
            </a:blip>
            <a:srcRect b="43166" l="18631" r="25157" t="12266"/>
            <a:stretch/>
          </p:blipFill>
          <p:spPr>
            <a:xfrm>
              <a:off x="8701741" y="4388620"/>
              <a:ext cx="611049" cy="640080"/>
            </a:xfrm>
            <a:prstGeom prst="ellipse">
              <a:avLst/>
            </a:prstGeom>
            <a:noFill/>
            <a:ln>
              <a:noFill/>
            </a:ln>
          </p:spPr>
        </p:pic>
        <p:pic>
          <p:nvPicPr>
            <p:cNvPr id="427" name="Google Shape;427;p39"/>
            <p:cNvPicPr preferRelativeResize="0"/>
            <p:nvPr/>
          </p:nvPicPr>
          <p:blipFill rotWithShape="1">
            <a:blip r:embed="rId9">
              <a:alphaModFix/>
            </a:blip>
            <a:srcRect b="43534" l="40486" r="28348" t="11332"/>
            <a:stretch/>
          </p:blipFill>
          <p:spPr>
            <a:xfrm>
              <a:off x="3347238" y="1766141"/>
              <a:ext cx="658629" cy="640080"/>
            </a:xfrm>
            <a:prstGeom prst="ellipse">
              <a:avLst/>
            </a:prstGeom>
            <a:noFill/>
            <a:ln>
              <a:noFill/>
            </a:ln>
          </p:spPr>
        </p:pic>
        <p:pic>
          <p:nvPicPr>
            <p:cNvPr id="428" name="Google Shape;428;p39"/>
            <p:cNvPicPr preferRelativeResize="0"/>
            <p:nvPr/>
          </p:nvPicPr>
          <p:blipFill rotWithShape="1">
            <a:blip r:embed="rId10">
              <a:alphaModFix/>
            </a:blip>
            <a:srcRect b="49569" l="8571" r="31746" t="-950"/>
            <a:stretch/>
          </p:blipFill>
          <p:spPr>
            <a:xfrm>
              <a:off x="4447107" y="2583402"/>
              <a:ext cx="635515" cy="640080"/>
            </a:xfrm>
            <a:prstGeom prst="ellipse">
              <a:avLst/>
            </a:prstGeom>
            <a:noFill/>
            <a:ln>
              <a:noFill/>
            </a:ln>
          </p:spPr>
        </p:pic>
        <p:pic>
          <p:nvPicPr>
            <p:cNvPr id="429" name="Google Shape;429;p39"/>
            <p:cNvPicPr preferRelativeResize="0"/>
            <p:nvPr/>
          </p:nvPicPr>
          <p:blipFill rotWithShape="1">
            <a:blip r:embed="rId11">
              <a:alphaModFix/>
            </a:blip>
            <a:srcRect b="32467" l="33645" r="906" t="-18"/>
            <a:stretch/>
          </p:blipFill>
          <p:spPr>
            <a:xfrm>
              <a:off x="4047388" y="1623281"/>
              <a:ext cx="616019" cy="640080"/>
            </a:xfrm>
            <a:prstGeom prst="ellipse">
              <a:avLst/>
            </a:prstGeom>
            <a:noFill/>
            <a:ln>
              <a:noFill/>
            </a:ln>
          </p:spPr>
        </p:pic>
        <p:pic>
          <p:nvPicPr>
            <p:cNvPr id="430" name="Google Shape;430;p39"/>
            <p:cNvPicPr preferRelativeResize="0"/>
            <p:nvPr/>
          </p:nvPicPr>
          <p:blipFill rotWithShape="1">
            <a:blip r:embed="rId12">
              <a:alphaModFix/>
            </a:blip>
            <a:srcRect b="18868" l="66453" r="113" t="32041"/>
            <a:stretch/>
          </p:blipFill>
          <p:spPr>
            <a:xfrm>
              <a:off x="3154207" y="2406222"/>
              <a:ext cx="629990" cy="640080"/>
            </a:xfrm>
            <a:prstGeom prst="ellipse">
              <a:avLst/>
            </a:prstGeom>
            <a:noFill/>
            <a:ln>
              <a:noFill/>
            </a:ln>
          </p:spPr>
        </p:pic>
        <p:pic>
          <p:nvPicPr>
            <p:cNvPr id="431" name="Google Shape;431;p39"/>
            <p:cNvPicPr preferRelativeResize="0"/>
            <p:nvPr/>
          </p:nvPicPr>
          <p:blipFill rotWithShape="1">
            <a:blip r:embed="rId13">
              <a:alphaModFix/>
            </a:blip>
            <a:srcRect b="30022" l="15629" r="-1565" t="1285"/>
            <a:stretch/>
          </p:blipFill>
          <p:spPr>
            <a:xfrm>
              <a:off x="3813482" y="2263362"/>
              <a:ext cx="636496" cy="640080"/>
            </a:xfrm>
            <a:prstGeom prst="ellipse">
              <a:avLst/>
            </a:prstGeom>
            <a:noFill/>
            <a:ln>
              <a:noFill/>
            </a:ln>
          </p:spPr>
        </p:pic>
        <p:pic>
          <p:nvPicPr>
            <p:cNvPr id="432" name="Google Shape;432;p39"/>
            <p:cNvPicPr preferRelativeResize="0"/>
            <p:nvPr/>
          </p:nvPicPr>
          <p:blipFill rotWithShape="1">
            <a:blip r:embed="rId14">
              <a:alphaModFix/>
            </a:blip>
            <a:srcRect b="31380" l="-1057" r="58458" t="5953"/>
            <a:stretch/>
          </p:blipFill>
          <p:spPr>
            <a:xfrm>
              <a:off x="4703384" y="1924808"/>
              <a:ext cx="647011" cy="640080"/>
            </a:xfrm>
            <a:prstGeom prst="ellipse">
              <a:avLst/>
            </a:prstGeom>
            <a:noFill/>
            <a:ln>
              <a:noFill/>
            </a:ln>
          </p:spPr>
        </p:pic>
        <p:cxnSp>
          <p:nvCxnSpPr>
            <p:cNvPr id="433" name="Google Shape;433;p39"/>
            <p:cNvCxnSpPr/>
            <p:nvPr/>
          </p:nvCxnSpPr>
          <p:spPr>
            <a:xfrm flipH="1" rot="10800000">
              <a:off x="3111189" y="5420207"/>
              <a:ext cx="6295435" cy="496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</p:grpSp>
      <p:sp>
        <p:nvSpPr>
          <p:cNvPr id="434" name="Google Shape;434;p39"/>
          <p:cNvSpPr txBox="1"/>
          <p:nvPr>
            <p:ph type="title"/>
          </p:nvPr>
        </p:nvSpPr>
        <p:spPr>
          <a:xfrm>
            <a:off x="608092" y="274638"/>
            <a:ext cx="10945654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514350" lvl="0" marL="51435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</a:t>
            </a:r>
            <a:r>
              <a:rPr b="0" i="1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feature</a:t>
            </a:r>
            <a:r>
              <a:rPr b="0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i="1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space</a:t>
            </a:r>
            <a:endParaRPr b="0" i="1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5" name="Google Shape;435;p39"/>
          <p:cNvSpPr txBox="1"/>
          <p:nvPr/>
        </p:nvSpPr>
        <p:spPr>
          <a:xfrm>
            <a:off x="5397500" y="1447800"/>
            <a:ext cx="8724900" cy="12464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each creature is now represented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by  two numbers: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(nose size, ear shape)</a:t>
            </a:r>
            <a:endParaRPr sz="2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0" name="Google Shape;440;p40"/>
          <p:cNvGrpSpPr/>
          <p:nvPr/>
        </p:nvGrpSpPr>
        <p:grpSpPr>
          <a:xfrm>
            <a:off x="2608713" y="1562101"/>
            <a:ext cx="7119486" cy="5199746"/>
            <a:chOff x="2723013" y="558801"/>
            <a:chExt cx="7119486" cy="5199746"/>
          </a:xfrm>
        </p:grpSpPr>
        <p:cxnSp>
          <p:nvCxnSpPr>
            <p:cNvPr id="441" name="Google Shape;441;p40"/>
            <p:cNvCxnSpPr/>
            <p:nvPr/>
          </p:nvCxnSpPr>
          <p:spPr>
            <a:xfrm rot="10800000">
              <a:off x="3118594" y="1614913"/>
              <a:ext cx="0" cy="3804313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442" name="Google Shape;442;p40"/>
            <p:cNvSpPr/>
            <p:nvPr/>
          </p:nvSpPr>
          <p:spPr>
            <a:xfrm>
              <a:off x="5665634" y="5389215"/>
              <a:ext cx="1186543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nose size </a:t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" name="Google Shape;443;p40"/>
            <p:cNvSpPr/>
            <p:nvPr/>
          </p:nvSpPr>
          <p:spPr>
            <a:xfrm rot="-5400000">
              <a:off x="2325629" y="3332402"/>
              <a:ext cx="1164101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ear shape</a:t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" name="Google Shape;444;p40"/>
            <p:cNvSpPr/>
            <p:nvPr/>
          </p:nvSpPr>
          <p:spPr>
            <a:xfrm>
              <a:off x="3124348" y="5419993"/>
              <a:ext cx="651140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dk1"/>
                  </a:solidFill>
                  <a:latin typeface="Old Standard TT"/>
                  <a:ea typeface="Old Standard TT"/>
                  <a:cs typeface="Old Standard TT"/>
                  <a:sym typeface="Old Standard TT"/>
                </a:rPr>
                <a:t>small</a:t>
              </a:r>
              <a:endParaRPr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endParaRPr>
            </a:p>
          </p:txBody>
        </p:sp>
        <p:sp>
          <p:nvSpPr>
            <p:cNvPr id="445" name="Google Shape;445;p40"/>
            <p:cNvSpPr/>
            <p:nvPr/>
          </p:nvSpPr>
          <p:spPr>
            <a:xfrm>
              <a:off x="8865999" y="5419993"/>
              <a:ext cx="457176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dk1"/>
                  </a:solidFill>
                  <a:latin typeface="Old Standard TT"/>
                  <a:ea typeface="Old Standard TT"/>
                  <a:cs typeface="Old Standard TT"/>
                  <a:sym typeface="Old Standard TT"/>
                </a:rPr>
                <a:t>big</a:t>
              </a:r>
              <a:endParaRPr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endParaRPr>
            </a:p>
          </p:txBody>
        </p:sp>
        <p:sp>
          <p:nvSpPr>
            <p:cNvPr id="446" name="Google Shape;446;p40"/>
            <p:cNvSpPr/>
            <p:nvPr/>
          </p:nvSpPr>
          <p:spPr>
            <a:xfrm rot="-5400000">
              <a:off x="2572617" y="4859423"/>
              <a:ext cx="708848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dk1"/>
                  </a:solidFill>
                  <a:latin typeface="Old Standard TT"/>
                  <a:ea typeface="Old Standard TT"/>
                  <a:cs typeface="Old Standard TT"/>
                  <a:sym typeface="Old Standard TT"/>
                </a:rPr>
                <a:t>round</a:t>
              </a:r>
              <a:endParaRPr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endParaRPr>
            </a:p>
          </p:txBody>
        </p:sp>
        <p:sp>
          <p:nvSpPr>
            <p:cNvPr id="447" name="Google Shape;447;p40"/>
            <p:cNvSpPr/>
            <p:nvPr/>
          </p:nvSpPr>
          <p:spPr>
            <a:xfrm rot="-5400000">
              <a:off x="2543797" y="1786544"/>
              <a:ext cx="758541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dk1"/>
                  </a:solidFill>
                  <a:latin typeface="Old Standard TT"/>
                  <a:ea typeface="Old Standard TT"/>
                  <a:cs typeface="Old Standard TT"/>
                  <a:sym typeface="Old Standard TT"/>
                </a:rPr>
                <a:t>pointy</a:t>
              </a:r>
              <a:endParaRPr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endParaRPr>
            </a:p>
          </p:txBody>
        </p:sp>
        <p:pic>
          <p:nvPicPr>
            <p:cNvPr id="448" name="Google Shape;448;p40"/>
            <p:cNvPicPr preferRelativeResize="0"/>
            <p:nvPr/>
          </p:nvPicPr>
          <p:blipFill rotWithShape="1">
            <a:blip r:embed="rId3">
              <a:alphaModFix/>
            </a:blip>
            <a:srcRect b="50117" l="2543" r="31734" t="6804"/>
            <a:stretch/>
          </p:blipFill>
          <p:spPr>
            <a:xfrm>
              <a:off x="7461191" y="4193971"/>
              <a:ext cx="624551" cy="640080"/>
            </a:xfrm>
            <a:prstGeom prst="ellipse">
              <a:avLst/>
            </a:prstGeom>
            <a:noFill/>
            <a:ln>
              <a:noFill/>
            </a:ln>
          </p:spPr>
        </p:pic>
        <p:pic>
          <p:nvPicPr>
            <p:cNvPr id="449" name="Google Shape;449;p40"/>
            <p:cNvPicPr preferRelativeResize="0"/>
            <p:nvPr/>
          </p:nvPicPr>
          <p:blipFill rotWithShape="1">
            <a:blip r:embed="rId4">
              <a:alphaModFix/>
            </a:blip>
            <a:srcRect b="45567" l="32708" r="31914" t="9635"/>
            <a:stretch/>
          </p:blipFill>
          <p:spPr>
            <a:xfrm>
              <a:off x="7013449" y="4708660"/>
              <a:ext cx="634046" cy="640080"/>
            </a:xfrm>
            <a:prstGeom prst="ellipse">
              <a:avLst/>
            </a:prstGeom>
            <a:noFill/>
            <a:ln>
              <a:noFill/>
            </a:ln>
          </p:spPr>
        </p:pic>
        <p:pic>
          <p:nvPicPr>
            <p:cNvPr id="450" name="Google Shape;450;p40"/>
            <p:cNvPicPr preferRelativeResize="0"/>
            <p:nvPr/>
          </p:nvPicPr>
          <p:blipFill rotWithShape="1">
            <a:blip r:embed="rId5">
              <a:alphaModFix/>
            </a:blip>
            <a:srcRect b="0" l="0" r="3791" t="87"/>
            <a:stretch/>
          </p:blipFill>
          <p:spPr>
            <a:xfrm>
              <a:off x="8065023" y="4756083"/>
              <a:ext cx="624572" cy="640080"/>
            </a:xfrm>
            <a:prstGeom prst="ellipse">
              <a:avLst/>
            </a:prstGeom>
            <a:noFill/>
            <a:ln>
              <a:noFill/>
            </a:ln>
          </p:spPr>
        </p:pic>
        <p:pic>
          <p:nvPicPr>
            <p:cNvPr id="451" name="Google Shape;451;p40"/>
            <p:cNvPicPr preferRelativeResize="0"/>
            <p:nvPr/>
          </p:nvPicPr>
          <p:blipFill rotWithShape="1">
            <a:blip r:embed="rId6">
              <a:alphaModFix/>
            </a:blip>
            <a:srcRect b="47203" l="45323" r="14795" t="22940"/>
            <a:stretch/>
          </p:blipFill>
          <p:spPr>
            <a:xfrm>
              <a:off x="8109118" y="4051345"/>
              <a:ext cx="629411" cy="640080"/>
            </a:xfrm>
            <a:prstGeom prst="ellipse">
              <a:avLst/>
            </a:prstGeom>
            <a:noFill/>
            <a:ln>
              <a:noFill/>
            </a:ln>
          </p:spPr>
        </p:pic>
        <p:pic>
          <p:nvPicPr>
            <p:cNvPr id="452" name="Google Shape;452;p40"/>
            <p:cNvPicPr preferRelativeResize="0"/>
            <p:nvPr/>
          </p:nvPicPr>
          <p:blipFill rotWithShape="1">
            <a:blip r:embed="rId7">
              <a:alphaModFix/>
            </a:blip>
            <a:srcRect b="31830" l="27338" r="8236" t="10164"/>
            <a:stretch/>
          </p:blipFill>
          <p:spPr>
            <a:xfrm>
              <a:off x="6048499" y="4169533"/>
              <a:ext cx="649116" cy="640080"/>
            </a:xfrm>
            <a:prstGeom prst="ellipse">
              <a:avLst/>
            </a:prstGeom>
            <a:noFill/>
            <a:ln>
              <a:noFill/>
            </a:ln>
          </p:spPr>
        </p:pic>
        <p:pic>
          <p:nvPicPr>
            <p:cNvPr id="453" name="Google Shape;453;p40"/>
            <p:cNvPicPr preferRelativeResize="0"/>
            <p:nvPr/>
          </p:nvPicPr>
          <p:blipFill rotWithShape="1">
            <a:blip r:embed="rId8">
              <a:alphaModFix/>
            </a:blip>
            <a:srcRect b="43166" l="18631" r="25157" t="12266"/>
            <a:stretch/>
          </p:blipFill>
          <p:spPr>
            <a:xfrm>
              <a:off x="8701741" y="4388620"/>
              <a:ext cx="611049" cy="640080"/>
            </a:xfrm>
            <a:prstGeom prst="ellipse">
              <a:avLst/>
            </a:prstGeom>
            <a:noFill/>
            <a:ln>
              <a:noFill/>
            </a:ln>
          </p:spPr>
        </p:pic>
        <p:pic>
          <p:nvPicPr>
            <p:cNvPr id="454" name="Google Shape;454;p40"/>
            <p:cNvPicPr preferRelativeResize="0"/>
            <p:nvPr/>
          </p:nvPicPr>
          <p:blipFill rotWithShape="1">
            <a:blip r:embed="rId9">
              <a:alphaModFix/>
            </a:blip>
            <a:srcRect b="43534" l="40486" r="28348" t="11332"/>
            <a:stretch/>
          </p:blipFill>
          <p:spPr>
            <a:xfrm>
              <a:off x="3347238" y="1766141"/>
              <a:ext cx="658629" cy="640080"/>
            </a:xfrm>
            <a:prstGeom prst="ellipse">
              <a:avLst/>
            </a:prstGeom>
            <a:noFill/>
            <a:ln>
              <a:noFill/>
            </a:ln>
          </p:spPr>
        </p:pic>
        <p:pic>
          <p:nvPicPr>
            <p:cNvPr id="455" name="Google Shape;455;p40"/>
            <p:cNvPicPr preferRelativeResize="0"/>
            <p:nvPr/>
          </p:nvPicPr>
          <p:blipFill rotWithShape="1">
            <a:blip r:embed="rId10">
              <a:alphaModFix/>
            </a:blip>
            <a:srcRect b="49569" l="8571" r="31746" t="-950"/>
            <a:stretch/>
          </p:blipFill>
          <p:spPr>
            <a:xfrm>
              <a:off x="4447107" y="2583402"/>
              <a:ext cx="635515" cy="640080"/>
            </a:xfrm>
            <a:prstGeom prst="ellipse">
              <a:avLst/>
            </a:prstGeom>
            <a:noFill/>
            <a:ln>
              <a:noFill/>
            </a:ln>
          </p:spPr>
        </p:pic>
        <p:pic>
          <p:nvPicPr>
            <p:cNvPr id="456" name="Google Shape;456;p40"/>
            <p:cNvPicPr preferRelativeResize="0"/>
            <p:nvPr/>
          </p:nvPicPr>
          <p:blipFill rotWithShape="1">
            <a:blip r:embed="rId11">
              <a:alphaModFix/>
            </a:blip>
            <a:srcRect b="32467" l="33645" r="906" t="-18"/>
            <a:stretch/>
          </p:blipFill>
          <p:spPr>
            <a:xfrm>
              <a:off x="4047388" y="1623281"/>
              <a:ext cx="616019" cy="640080"/>
            </a:xfrm>
            <a:prstGeom prst="ellipse">
              <a:avLst/>
            </a:prstGeom>
            <a:noFill/>
            <a:ln>
              <a:noFill/>
            </a:ln>
          </p:spPr>
        </p:pic>
        <p:pic>
          <p:nvPicPr>
            <p:cNvPr id="457" name="Google Shape;457;p40"/>
            <p:cNvPicPr preferRelativeResize="0"/>
            <p:nvPr/>
          </p:nvPicPr>
          <p:blipFill rotWithShape="1">
            <a:blip r:embed="rId12">
              <a:alphaModFix/>
            </a:blip>
            <a:srcRect b="18868" l="66453" r="113" t="32041"/>
            <a:stretch/>
          </p:blipFill>
          <p:spPr>
            <a:xfrm>
              <a:off x="3154207" y="2406222"/>
              <a:ext cx="629990" cy="640080"/>
            </a:xfrm>
            <a:prstGeom prst="ellipse">
              <a:avLst/>
            </a:prstGeom>
            <a:noFill/>
            <a:ln>
              <a:noFill/>
            </a:ln>
          </p:spPr>
        </p:pic>
        <p:pic>
          <p:nvPicPr>
            <p:cNvPr id="458" name="Google Shape;458;p40"/>
            <p:cNvPicPr preferRelativeResize="0"/>
            <p:nvPr/>
          </p:nvPicPr>
          <p:blipFill rotWithShape="1">
            <a:blip r:embed="rId13">
              <a:alphaModFix/>
            </a:blip>
            <a:srcRect b="30022" l="15629" r="-1565" t="1285"/>
            <a:stretch/>
          </p:blipFill>
          <p:spPr>
            <a:xfrm>
              <a:off x="3813482" y="2263362"/>
              <a:ext cx="636496" cy="640080"/>
            </a:xfrm>
            <a:prstGeom prst="ellipse">
              <a:avLst/>
            </a:prstGeom>
            <a:noFill/>
            <a:ln>
              <a:noFill/>
            </a:ln>
          </p:spPr>
        </p:pic>
        <p:pic>
          <p:nvPicPr>
            <p:cNvPr id="459" name="Google Shape;459;p40"/>
            <p:cNvPicPr preferRelativeResize="0"/>
            <p:nvPr/>
          </p:nvPicPr>
          <p:blipFill rotWithShape="1">
            <a:blip r:embed="rId14">
              <a:alphaModFix/>
            </a:blip>
            <a:srcRect b="31380" l="-1057" r="58458" t="5953"/>
            <a:stretch/>
          </p:blipFill>
          <p:spPr>
            <a:xfrm>
              <a:off x="4703384" y="1924808"/>
              <a:ext cx="647011" cy="640080"/>
            </a:xfrm>
            <a:prstGeom prst="ellipse">
              <a:avLst/>
            </a:prstGeom>
            <a:noFill/>
            <a:ln>
              <a:noFill/>
            </a:ln>
          </p:spPr>
        </p:pic>
        <p:cxnSp>
          <p:nvCxnSpPr>
            <p:cNvPr id="460" name="Google Shape;460;p40"/>
            <p:cNvCxnSpPr/>
            <p:nvPr/>
          </p:nvCxnSpPr>
          <p:spPr>
            <a:xfrm flipH="1" rot="10800000">
              <a:off x="3111189" y="5420207"/>
              <a:ext cx="6295435" cy="496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grpSp>
          <p:nvGrpSpPr>
            <p:cNvPr id="461" name="Google Shape;461;p40"/>
            <p:cNvGrpSpPr/>
            <p:nvPr/>
          </p:nvGrpSpPr>
          <p:grpSpPr>
            <a:xfrm>
              <a:off x="3136900" y="558801"/>
              <a:ext cx="6705599" cy="4864100"/>
              <a:chOff x="2264400" y="384232"/>
              <a:chExt cx="6686511" cy="4845262"/>
            </a:xfrm>
          </p:grpSpPr>
          <p:cxnSp>
            <p:nvCxnSpPr>
              <p:cNvPr id="462" name="Google Shape;462;p40"/>
              <p:cNvCxnSpPr/>
              <p:nvPr/>
            </p:nvCxnSpPr>
            <p:spPr>
              <a:xfrm flipH="1" rot="10800000">
                <a:off x="2267694" y="5214373"/>
                <a:ext cx="6248830" cy="9804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cxnSp>
            <p:nvCxnSpPr>
              <p:cNvPr id="463" name="Google Shape;463;p40"/>
              <p:cNvCxnSpPr/>
              <p:nvPr/>
            </p:nvCxnSpPr>
            <p:spPr>
              <a:xfrm flipH="1" rot="10800000">
                <a:off x="2264400" y="1419864"/>
                <a:ext cx="3294" cy="380963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cxnSp>
            <p:nvCxnSpPr>
              <p:cNvPr id="464" name="Google Shape;464;p40"/>
              <p:cNvCxnSpPr/>
              <p:nvPr/>
            </p:nvCxnSpPr>
            <p:spPr>
              <a:xfrm flipH="1" rot="10800000">
                <a:off x="2275831" y="1419864"/>
                <a:ext cx="5388623" cy="3033680"/>
              </a:xfrm>
              <a:prstGeom prst="straightConnector1">
                <a:avLst/>
              </a:prstGeom>
              <a:noFill/>
              <a:ln cap="flat" cmpd="sng" w="25400">
                <a:solidFill>
                  <a:schemeClr val="dk1"/>
                </a:solidFill>
                <a:prstDash val="dash"/>
                <a:round/>
                <a:headEnd len="sm" w="sm" type="none"/>
                <a:tailEnd len="sm" w="sm" type="none"/>
              </a:ln>
            </p:spPr>
          </p:cxnSp>
          <p:sp>
            <p:nvSpPr>
              <p:cNvPr id="465" name="Google Shape;465;p40"/>
              <p:cNvSpPr/>
              <p:nvPr/>
            </p:nvSpPr>
            <p:spPr>
              <a:xfrm>
                <a:off x="2279155" y="2568513"/>
                <a:ext cx="6671756" cy="1633095"/>
              </a:xfrm>
              <a:custGeom>
                <a:rect b="b" l="l" r="r" t="t"/>
                <a:pathLst>
                  <a:path extrusionOk="0" h="1129085" w="4135582">
                    <a:moveTo>
                      <a:pt x="0" y="131092"/>
                    </a:moveTo>
                    <a:cubicBezTo>
                      <a:pt x="484043" y="584828"/>
                      <a:pt x="960012" y="1149918"/>
                      <a:pt x="1447806" y="1128494"/>
                    </a:cubicBezTo>
                    <a:cubicBezTo>
                      <a:pt x="1935600" y="1107070"/>
                      <a:pt x="2478803" y="45825"/>
                      <a:pt x="2926766" y="2550"/>
                    </a:cubicBezTo>
                    <a:cubicBezTo>
                      <a:pt x="3374729" y="-40725"/>
                      <a:pt x="3751118" y="475723"/>
                      <a:pt x="4135582" y="868846"/>
                    </a:cubicBezTo>
                  </a:path>
                </a:pathLst>
              </a:custGeom>
              <a:noFill/>
              <a:ln cap="flat" cmpd="sng" w="25400">
                <a:solidFill>
                  <a:srgbClr val="00B050"/>
                </a:solidFill>
                <a:prstDash val="dash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6" name="Google Shape;466;p40"/>
              <p:cNvSpPr/>
              <p:nvPr/>
            </p:nvSpPr>
            <p:spPr>
              <a:xfrm>
                <a:off x="2266047" y="384232"/>
                <a:ext cx="3906983" cy="4478223"/>
              </a:xfrm>
              <a:custGeom>
                <a:rect b="b" l="l" r="r" t="t"/>
                <a:pathLst>
                  <a:path extrusionOk="0" h="4135582" w="3906983">
                    <a:moveTo>
                      <a:pt x="0" y="4135582"/>
                    </a:moveTo>
                    <a:cubicBezTo>
                      <a:pt x="561109" y="4135582"/>
                      <a:pt x="1271155" y="4003964"/>
                      <a:pt x="1922319" y="3314700"/>
                    </a:cubicBezTo>
                    <a:cubicBezTo>
                      <a:pt x="2573483" y="2625436"/>
                      <a:pt x="3117273" y="1683327"/>
                      <a:pt x="3906983" y="0"/>
                    </a:cubicBezTo>
                  </a:path>
                </a:pathLst>
              </a:custGeom>
              <a:noFill/>
              <a:ln cap="flat" cmpd="sng" w="25400">
                <a:solidFill>
                  <a:schemeClr val="accent6"/>
                </a:solidFill>
                <a:prstDash val="dash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467" name="Google Shape;467;p40"/>
          <p:cNvSpPr txBox="1"/>
          <p:nvPr>
            <p:ph type="title"/>
          </p:nvPr>
        </p:nvSpPr>
        <p:spPr>
          <a:xfrm>
            <a:off x="608092" y="274638"/>
            <a:ext cx="10945654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514350" lvl="0" marL="51435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Calibri"/>
              <a:buNone/>
            </a:pPr>
            <a:r>
              <a:rPr b="0" i="0" lang="en-US" sz="395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3.  Choose a </a:t>
            </a:r>
            <a:r>
              <a:rPr b="0" i="1" lang="en-US" sz="395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geometric</a:t>
            </a:r>
            <a:r>
              <a:rPr b="0" i="0" lang="en-US" sz="395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model</a:t>
            </a:r>
            <a:br>
              <a:rPr b="0" i="0" lang="en-US" sz="395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95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b="0" i="0" lang="en-US" sz="350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 the machine will make distinctions)</a:t>
            </a:r>
            <a:endParaRPr b="0" i="0" sz="350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2" name="Google Shape;472;p41"/>
          <p:cNvGrpSpPr/>
          <p:nvPr/>
        </p:nvGrpSpPr>
        <p:grpSpPr>
          <a:xfrm>
            <a:off x="2723014" y="1576550"/>
            <a:ext cx="6683610" cy="4181997"/>
            <a:chOff x="3383414" y="1386050"/>
            <a:chExt cx="6683610" cy="4181997"/>
          </a:xfrm>
        </p:grpSpPr>
        <p:sp>
          <p:nvSpPr>
            <p:cNvPr id="473" name="Google Shape;473;p41"/>
            <p:cNvSpPr/>
            <p:nvPr/>
          </p:nvSpPr>
          <p:spPr>
            <a:xfrm rot="-5400000">
              <a:off x="4223485" y="962003"/>
              <a:ext cx="3801890" cy="4726705"/>
            </a:xfrm>
            <a:custGeom>
              <a:rect b="b" l="l" r="r" t="t"/>
              <a:pathLst>
                <a:path extrusionOk="0" h="10141" w="10969">
                  <a:moveTo>
                    <a:pt x="2" y="1760"/>
                  </a:moveTo>
                  <a:cubicBezTo>
                    <a:pt x="6" y="1214"/>
                    <a:pt x="-3" y="19"/>
                    <a:pt x="0" y="0"/>
                  </a:cubicBezTo>
                  <a:cubicBezTo>
                    <a:pt x="569" y="16"/>
                    <a:pt x="9942" y="28"/>
                    <a:pt x="10969" y="25"/>
                  </a:cubicBezTo>
                  <a:cubicBezTo>
                    <a:pt x="10974" y="447"/>
                    <a:pt x="10847" y="9950"/>
                    <a:pt x="10891" y="10141"/>
                  </a:cubicBezTo>
                  <a:cubicBezTo>
                    <a:pt x="10146" y="9655"/>
                    <a:pt x="3638" y="4590"/>
                    <a:pt x="2" y="1760"/>
                  </a:cubicBezTo>
                  <a:close/>
                </a:path>
              </a:pathLst>
            </a:custGeom>
            <a:solidFill>
              <a:srgbClr val="C5D8F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4" name="Google Shape;474;p41"/>
            <p:cNvSpPr/>
            <p:nvPr/>
          </p:nvSpPr>
          <p:spPr>
            <a:xfrm rot="5400000">
              <a:off x="5442262" y="618420"/>
              <a:ext cx="3782257" cy="5456457"/>
            </a:xfrm>
            <a:custGeom>
              <a:rect b="b" l="l" r="r" t="t"/>
              <a:pathLst>
                <a:path extrusionOk="0" h="10000" w="10020">
                  <a:moveTo>
                    <a:pt x="34" y="4"/>
                  </a:moveTo>
                  <a:cubicBezTo>
                    <a:pt x="661" y="-21"/>
                    <a:pt x="9713" y="73"/>
                    <a:pt x="9994" y="86"/>
                  </a:cubicBezTo>
                  <a:cubicBezTo>
                    <a:pt x="10060" y="433"/>
                    <a:pt x="9981" y="6364"/>
                    <a:pt x="10004" y="10000"/>
                  </a:cubicBezTo>
                  <a:cubicBezTo>
                    <a:pt x="9987" y="10030"/>
                    <a:pt x="17" y="2869"/>
                    <a:pt x="0" y="2900"/>
                  </a:cubicBezTo>
                  <a:cubicBezTo>
                    <a:pt x="3" y="2668"/>
                    <a:pt x="21" y="1885"/>
                    <a:pt x="34" y="4"/>
                  </a:cubicBezTo>
                  <a:close/>
                </a:path>
              </a:pathLst>
            </a:custGeom>
            <a:solidFill>
              <a:srgbClr val="FF4F57">
                <a:alpha val="33725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475" name="Google Shape;475;p41"/>
            <p:cNvCxnSpPr/>
            <p:nvPr/>
          </p:nvCxnSpPr>
          <p:spPr>
            <a:xfrm rot="10800000">
              <a:off x="3778994" y="1424413"/>
              <a:ext cx="0" cy="3804313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476" name="Google Shape;476;p41"/>
            <p:cNvSpPr/>
            <p:nvPr/>
          </p:nvSpPr>
          <p:spPr>
            <a:xfrm>
              <a:off x="6326034" y="5198715"/>
              <a:ext cx="1186543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nose size </a:t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" name="Google Shape;477;p41"/>
            <p:cNvSpPr/>
            <p:nvPr/>
          </p:nvSpPr>
          <p:spPr>
            <a:xfrm rot="-5400000">
              <a:off x="2986029" y="3141902"/>
              <a:ext cx="1164101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ear shape</a:t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" name="Google Shape;478;p41"/>
            <p:cNvSpPr/>
            <p:nvPr/>
          </p:nvSpPr>
          <p:spPr>
            <a:xfrm>
              <a:off x="3784748" y="5229493"/>
              <a:ext cx="651140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dk1"/>
                  </a:solidFill>
                  <a:latin typeface="Old Standard TT"/>
                  <a:ea typeface="Old Standard TT"/>
                  <a:cs typeface="Old Standard TT"/>
                  <a:sym typeface="Old Standard TT"/>
                </a:rPr>
                <a:t>small</a:t>
              </a:r>
              <a:endParaRPr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endParaRPr>
            </a:p>
          </p:txBody>
        </p:sp>
        <p:sp>
          <p:nvSpPr>
            <p:cNvPr id="479" name="Google Shape;479;p41"/>
            <p:cNvSpPr/>
            <p:nvPr/>
          </p:nvSpPr>
          <p:spPr>
            <a:xfrm>
              <a:off x="9526399" y="5229493"/>
              <a:ext cx="457176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dk1"/>
                  </a:solidFill>
                  <a:latin typeface="Old Standard TT"/>
                  <a:ea typeface="Old Standard TT"/>
                  <a:cs typeface="Old Standard TT"/>
                  <a:sym typeface="Old Standard TT"/>
                </a:rPr>
                <a:t>big</a:t>
              </a:r>
              <a:endParaRPr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endParaRPr>
            </a:p>
          </p:txBody>
        </p:sp>
        <p:sp>
          <p:nvSpPr>
            <p:cNvPr id="480" name="Google Shape;480;p41"/>
            <p:cNvSpPr/>
            <p:nvPr/>
          </p:nvSpPr>
          <p:spPr>
            <a:xfrm rot="-5400000">
              <a:off x="3233017" y="4668923"/>
              <a:ext cx="708848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dk1"/>
                  </a:solidFill>
                  <a:latin typeface="Old Standard TT"/>
                  <a:ea typeface="Old Standard TT"/>
                  <a:cs typeface="Old Standard TT"/>
                  <a:sym typeface="Old Standard TT"/>
                </a:rPr>
                <a:t>round</a:t>
              </a:r>
              <a:endParaRPr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endParaRPr>
            </a:p>
          </p:txBody>
        </p:sp>
        <p:sp>
          <p:nvSpPr>
            <p:cNvPr id="481" name="Google Shape;481;p41"/>
            <p:cNvSpPr/>
            <p:nvPr/>
          </p:nvSpPr>
          <p:spPr>
            <a:xfrm rot="-5400000">
              <a:off x="3204197" y="1596044"/>
              <a:ext cx="758541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dk1"/>
                  </a:solidFill>
                  <a:latin typeface="Old Standard TT"/>
                  <a:ea typeface="Old Standard TT"/>
                  <a:cs typeface="Old Standard TT"/>
                  <a:sym typeface="Old Standard TT"/>
                </a:rPr>
                <a:t>pointy</a:t>
              </a:r>
              <a:endParaRPr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endParaRPr>
            </a:p>
          </p:txBody>
        </p:sp>
        <p:pic>
          <p:nvPicPr>
            <p:cNvPr id="482" name="Google Shape;482;p41"/>
            <p:cNvPicPr preferRelativeResize="0"/>
            <p:nvPr/>
          </p:nvPicPr>
          <p:blipFill rotWithShape="1">
            <a:blip r:embed="rId3">
              <a:alphaModFix/>
            </a:blip>
            <a:srcRect b="50117" l="2543" r="31734" t="6804"/>
            <a:stretch/>
          </p:blipFill>
          <p:spPr>
            <a:xfrm>
              <a:off x="8121591" y="4003471"/>
              <a:ext cx="624551" cy="640080"/>
            </a:xfrm>
            <a:prstGeom prst="ellipse">
              <a:avLst/>
            </a:prstGeom>
            <a:noFill/>
            <a:ln>
              <a:noFill/>
            </a:ln>
          </p:spPr>
        </p:pic>
        <p:pic>
          <p:nvPicPr>
            <p:cNvPr id="483" name="Google Shape;483;p41"/>
            <p:cNvPicPr preferRelativeResize="0"/>
            <p:nvPr/>
          </p:nvPicPr>
          <p:blipFill rotWithShape="1">
            <a:blip r:embed="rId4">
              <a:alphaModFix/>
            </a:blip>
            <a:srcRect b="45567" l="32708" r="31914" t="9635"/>
            <a:stretch/>
          </p:blipFill>
          <p:spPr>
            <a:xfrm>
              <a:off x="7673849" y="4518160"/>
              <a:ext cx="634046" cy="640080"/>
            </a:xfrm>
            <a:prstGeom prst="ellipse">
              <a:avLst/>
            </a:prstGeom>
            <a:noFill/>
            <a:ln>
              <a:noFill/>
            </a:ln>
          </p:spPr>
        </p:pic>
        <p:pic>
          <p:nvPicPr>
            <p:cNvPr id="484" name="Google Shape;484;p41"/>
            <p:cNvPicPr preferRelativeResize="0"/>
            <p:nvPr/>
          </p:nvPicPr>
          <p:blipFill rotWithShape="1">
            <a:blip r:embed="rId5">
              <a:alphaModFix/>
            </a:blip>
            <a:srcRect b="0" l="0" r="3791" t="87"/>
            <a:stretch/>
          </p:blipFill>
          <p:spPr>
            <a:xfrm>
              <a:off x="8725423" y="4565583"/>
              <a:ext cx="624572" cy="640080"/>
            </a:xfrm>
            <a:prstGeom prst="ellipse">
              <a:avLst/>
            </a:prstGeom>
            <a:noFill/>
            <a:ln>
              <a:noFill/>
            </a:ln>
          </p:spPr>
        </p:pic>
        <p:pic>
          <p:nvPicPr>
            <p:cNvPr id="485" name="Google Shape;485;p41"/>
            <p:cNvPicPr preferRelativeResize="0"/>
            <p:nvPr/>
          </p:nvPicPr>
          <p:blipFill rotWithShape="1">
            <a:blip r:embed="rId6">
              <a:alphaModFix/>
            </a:blip>
            <a:srcRect b="47203" l="45323" r="14795" t="22940"/>
            <a:stretch/>
          </p:blipFill>
          <p:spPr>
            <a:xfrm>
              <a:off x="8769518" y="3860845"/>
              <a:ext cx="629411" cy="640080"/>
            </a:xfrm>
            <a:prstGeom prst="ellipse">
              <a:avLst/>
            </a:prstGeom>
            <a:noFill/>
            <a:ln>
              <a:noFill/>
            </a:ln>
          </p:spPr>
        </p:pic>
        <p:pic>
          <p:nvPicPr>
            <p:cNvPr id="486" name="Google Shape;486;p41"/>
            <p:cNvPicPr preferRelativeResize="0"/>
            <p:nvPr/>
          </p:nvPicPr>
          <p:blipFill rotWithShape="1">
            <a:blip r:embed="rId7">
              <a:alphaModFix/>
            </a:blip>
            <a:srcRect b="31830" l="27338" r="8236" t="10164"/>
            <a:stretch/>
          </p:blipFill>
          <p:spPr>
            <a:xfrm>
              <a:off x="6708899" y="3979033"/>
              <a:ext cx="649116" cy="640080"/>
            </a:xfrm>
            <a:prstGeom prst="ellipse">
              <a:avLst/>
            </a:prstGeom>
            <a:noFill/>
            <a:ln>
              <a:noFill/>
            </a:ln>
          </p:spPr>
        </p:pic>
        <p:pic>
          <p:nvPicPr>
            <p:cNvPr id="487" name="Google Shape;487;p41"/>
            <p:cNvPicPr preferRelativeResize="0"/>
            <p:nvPr/>
          </p:nvPicPr>
          <p:blipFill rotWithShape="1">
            <a:blip r:embed="rId8">
              <a:alphaModFix/>
            </a:blip>
            <a:srcRect b="43166" l="18631" r="25157" t="12266"/>
            <a:stretch/>
          </p:blipFill>
          <p:spPr>
            <a:xfrm>
              <a:off x="9362141" y="4198120"/>
              <a:ext cx="611049" cy="640080"/>
            </a:xfrm>
            <a:prstGeom prst="ellipse">
              <a:avLst/>
            </a:prstGeom>
            <a:noFill/>
            <a:ln>
              <a:noFill/>
            </a:ln>
          </p:spPr>
        </p:pic>
        <p:pic>
          <p:nvPicPr>
            <p:cNvPr id="488" name="Google Shape;488;p41"/>
            <p:cNvPicPr preferRelativeResize="0"/>
            <p:nvPr/>
          </p:nvPicPr>
          <p:blipFill rotWithShape="1">
            <a:blip r:embed="rId9">
              <a:alphaModFix/>
            </a:blip>
            <a:srcRect b="43534" l="40486" r="28348" t="11332"/>
            <a:stretch/>
          </p:blipFill>
          <p:spPr>
            <a:xfrm>
              <a:off x="4007638" y="1575641"/>
              <a:ext cx="658629" cy="640080"/>
            </a:xfrm>
            <a:prstGeom prst="ellipse">
              <a:avLst/>
            </a:prstGeom>
            <a:noFill/>
            <a:ln>
              <a:noFill/>
            </a:ln>
          </p:spPr>
        </p:pic>
        <p:pic>
          <p:nvPicPr>
            <p:cNvPr id="489" name="Google Shape;489;p41"/>
            <p:cNvPicPr preferRelativeResize="0"/>
            <p:nvPr/>
          </p:nvPicPr>
          <p:blipFill rotWithShape="1">
            <a:blip r:embed="rId10">
              <a:alphaModFix/>
            </a:blip>
            <a:srcRect b="49569" l="8571" r="31746" t="-950"/>
            <a:stretch/>
          </p:blipFill>
          <p:spPr>
            <a:xfrm>
              <a:off x="5107507" y="2392902"/>
              <a:ext cx="635515" cy="640080"/>
            </a:xfrm>
            <a:prstGeom prst="ellipse">
              <a:avLst/>
            </a:prstGeom>
            <a:noFill/>
            <a:ln>
              <a:noFill/>
            </a:ln>
          </p:spPr>
        </p:pic>
        <p:pic>
          <p:nvPicPr>
            <p:cNvPr id="490" name="Google Shape;490;p41"/>
            <p:cNvPicPr preferRelativeResize="0"/>
            <p:nvPr/>
          </p:nvPicPr>
          <p:blipFill rotWithShape="1">
            <a:blip r:embed="rId11">
              <a:alphaModFix/>
            </a:blip>
            <a:srcRect b="32467" l="33645" r="906" t="-18"/>
            <a:stretch/>
          </p:blipFill>
          <p:spPr>
            <a:xfrm>
              <a:off x="4707788" y="1432781"/>
              <a:ext cx="616019" cy="640080"/>
            </a:xfrm>
            <a:prstGeom prst="ellipse">
              <a:avLst/>
            </a:prstGeom>
            <a:noFill/>
            <a:ln>
              <a:noFill/>
            </a:ln>
          </p:spPr>
        </p:pic>
        <p:pic>
          <p:nvPicPr>
            <p:cNvPr id="491" name="Google Shape;491;p41"/>
            <p:cNvPicPr preferRelativeResize="0"/>
            <p:nvPr/>
          </p:nvPicPr>
          <p:blipFill rotWithShape="1">
            <a:blip r:embed="rId12">
              <a:alphaModFix/>
            </a:blip>
            <a:srcRect b="18868" l="66453" r="113" t="32041"/>
            <a:stretch/>
          </p:blipFill>
          <p:spPr>
            <a:xfrm>
              <a:off x="3814607" y="2215722"/>
              <a:ext cx="629990" cy="640080"/>
            </a:xfrm>
            <a:prstGeom prst="ellipse">
              <a:avLst/>
            </a:prstGeom>
            <a:noFill/>
            <a:ln>
              <a:noFill/>
            </a:ln>
          </p:spPr>
        </p:pic>
        <p:pic>
          <p:nvPicPr>
            <p:cNvPr id="492" name="Google Shape;492;p41"/>
            <p:cNvPicPr preferRelativeResize="0"/>
            <p:nvPr/>
          </p:nvPicPr>
          <p:blipFill rotWithShape="1">
            <a:blip r:embed="rId13">
              <a:alphaModFix/>
            </a:blip>
            <a:srcRect b="30022" l="15629" r="-1565" t="1285"/>
            <a:stretch/>
          </p:blipFill>
          <p:spPr>
            <a:xfrm>
              <a:off x="4473882" y="2072862"/>
              <a:ext cx="636496" cy="640080"/>
            </a:xfrm>
            <a:prstGeom prst="ellipse">
              <a:avLst/>
            </a:prstGeom>
            <a:noFill/>
            <a:ln>
              <a:noFill/>
            </a:ln>
          </p:spPr>
        </p:pic>
        <p:pic>
          <p:nvPicPr>
            <p:cNvPr id="493" name="Google Shape;493;p41"/>
            <p:cNvPicPr preferRelativeResize="0"/>
            <p:nvPr/>
          </p:nvPicPr>
          <p:blipFill rotWithShape="1">
            <a:blip r:embed="rId14">
              <a:alphaModFix/>
            </a:blip>
            <a:srcRect b="31380" l="-1057" r="58458" t="5953"/>
            <a:stretch/>
          </p:blipFill>
          <p:spPr>
            <a:xfrm>
              <a:off x="5363784" y="1734308"/>
              <a:ext cx="647011" cy="640080"/>
            </a:xfrm>
            <a:prstGeom prst="ellipse">
              <a:avLst/>
            </a:prstGeom>
            <a:noFill/>
            <a:ln>
              <a:noFill/>
            </a:ln>
          </p:spPr>
        </p:pic>
        <p:cxnSp>
          <p:nvCxnSpPr>
            <p:cNvPr id="494" name="Google Shape;494;p41"/>
            <p:cNvCxnSpPr/>
            <p:nvPr/>
          </p:nvCxnSpPr>
          <p:spPr>
            <a:xfrm flipH="1" rot="10800000">
              <a:off x="3771589" y="5229707"/>
              <a:ext cx="6295435" cy="496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495" name="Google Shape;495;p41"/>
            <p:cNvCxnSpPr/>
            <p:nvPr/>
          </p:nvCxnSpPr>
          <p:spPr>
            <a:xfrm flipH="1" rot="10800000">
              <a:off x="4581411" y="1466629"/>
              <a:ext cx="3888299" cy="3758979"/>
            </a:xfrm>
            <a:prstGeom prst="straightConnector1">
              <a:avLst/>
            </a:prstGeom>
            <a:noFill/>
            <a:ln cap="rnd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496" name="Google Shape;496;p41"/>
          <p:cNvSpPr txBox="1"/>
          <p:nvPr>
            <p:ph type="title"/>
          </p:nvPr>
        </p:nvSpPr>
        <p:spPr>
          <a:xfrm>
            <a:off x="254000" y="274638"/>
            <a:ext cx="11907838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514350" lvl="0" marL="51435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Calibri"/>
              <a:buNone/>
            </a:pPr>
            <a:r>
              <a:rPr b="0" i="0" lang="en-US" sz="395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4.  Train the model</a:t>
            </a:r>
            <a:br>
              <a:rPr b="0" i="0" lang="en-US" sz="395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50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(aim for separation between classes – e.g., find the right line)</a:t>
            </a:r>
            <a:endParaRPr b="0" i="0" sz="350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42"/>
          <p:cNvSpPr/>
          <p:nvPr/>
        </p:nvSpPr>
        <p:spPr>
          <a:xfrm>
            <a:off x="2387600" y="1612899"/>
            <a:ext cx="3612148" cy="3263901"/>
          </a:xfrm>
          <a:custGeom>
            <a:rect b="b" l="l" r="r" t="t"/>
            <a:pathLst>
              <a:path extrusionOk="0" h="4016606" w="4487135">
                <a:moveTo>
                  <a:pt x="0" y="0"/>
                </a:moveTo>
                <a:lnTo>
                  <a:pt x="4390275" y="11289"/>
                </a:lnTo>
                <a:cubicBezTo>
                  <a:pt x="3621154" y="1374518"/>
                  <a:pt x="4925108" y="2933222"/>
                  <a:pt x="4322541" y="4016606"/>
                </a:cubicBezTo>
                <a:lnTo>
                  <a:pt x="0" y="3994028"/>
                </a:lnTo>
                <a:lnTo>
                  <a:pt x="0" y="0"/>
                </a:lnTo>
                <a:close/>
              </a:path>
            </a:pathLst>
          </a:custGeom>
          <a:solidFill>
            <a:srgbClr val="C5D8F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2" name="Google Shape;502;p42"/>
          <p:cNvSpPr/>
          <p:nvPr/>
        </p:nvSpPr>
        <p:spPr>
          <a:xfrm rot="10800000">
            <a:off x="6117882" y="1612898"/>
            <a:ext cx="3737318" cy="3263901"/>
          </a:xfrm>
          <a:custGeom>
            <a:rect b="b" l="l" r="r" t="t"/>
            <a:pathLst>
              <a:path extrusionOk="0" h="4016606" w="4616316">
                <a:moveTo>
                  <a:pt x="0" y="0"/>
                </a:moveTo>
                <a:lnTo>
                  <a:pt x="4390275" y="11289"/>
                </a:lnTo>
                <a:cubicBezTo>
                  <a:pt x="3831077" y="1599108"/>
                  <a:pt x="5180013" y="2243411"/>
                  <a:pt x="4322541" y="4016606"/>
                </a:cubicBezTo>
                <a:lnTo>
                  <a:pt x="0" y="3994028"/>
                </a:lnTo>
                <a:lnTo>
                  <a:pt x="0" y="0"/>
                </a:lnTo>
                <a:close/>
              </a:path>
            </a:pathLst>
          </a:custGeom>
          <a:solidFill>
            <a:srgbClr val="FF4F57">
              <a:alpha val="3372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03" name="Google Shape;503;p42"/>
          <p:cNvPicPr preferRelativeResize="0"/>
          <p:nvPr/>
        </p:nvPicPr>
        <p:blipFill rotWithShape="1">
          <a:blip r:embed="rId3">
            <a:alphaModFix/>
          </a:blip>
          <a:srcRect b="13824" l="0" r="0" t="6072"/>
          <a:stretch/>
        </p:blipFill>
        <p:spPr>
          <a:xfrm>
            <a:off x="2684005" y="1922164"/>
            <a:ext cx="2392466" cy="1026506"/>
          </a:xfrm>
          <a:prstGeom prst="rect">
            <a:avLst/>
          </a:prstGeom>
          <a:noFill/>
          <a:ln>
            <a:noFill/>
          </a:ln>
        </p:spPr>
      </p:pic>
      <p:pic>
        <p:nvPicPr>
          <p:cNvPr id="504" name="Google Shape;504;p42"/>
          <p:cNvPicPr preferRelativeResize="0"/>
          <p:nvPr/>
        </p:nvPicPr>
        <p:blipFill rotWithShape="1">
          <a:blip r:embed="rId4">
            <a:alphaModFix/>
          </a:blip>
          <a:srcRect b="0" l="8749" r="33334" t="0"/>
          <a:stretch/>
        </p:blipFill>
        <p:spPr>
          <a:xfrm>
            <a:off x="2684005" y="3022597"/>
            <a:ext cx="1342087" cy="1585659"/>
          </a:xfrm>
          <a:prstGeom prst="rect">
            <a:avLst/>
          </a:prstGeom>
          <a:noFill/>
          <a:ln>
            <a:noFill/>
          </a:ln>
        </p:spPr>
      </p:pic>
      <p:pic>
        <p:nvPicPr>
          <p:cNvPr id="505" name="Google Shape;505;p42"/>
          <p:cNvPicPr preferRelativeResize="0"/>
          <p:nvPr/>
        </p:nvPicPr>
        <p:blipFill rotWithShape="1">
          <a:blip r:embed="rId5">
            <a:alphaModFix/>
          </a:blip>
          <a:srcRect b="0" l="31600" r="29599" t="0"/>
          <a:stretch/>
        </p:blipFill>
        <p:spPr>
          <a:xfrm>
            <a:off x="4112222" y="3022597"/>
            <a:ext cx="964249" cy="1585659"/>
          </a:xfrm>
          <a:prstGeom prst="rect">
            <a:avLst/>
          </a:prstGeom>
          <a:noFill/>
          <a:ln>
            <a:noFill/>
          </a:ln>
        </p:spPr>
      </p:pic>
      <p:pic>
        <p:nvPicPr>
          <p:cNvPr id="506" name="Google Shape;506;p42"/>
          <p:cNvPicPr preferRelativeResize="0"/>
          <p:nvPr/>
        </p:nvPicPr>
        <p:blipFill rotWithShape="1">
          <a:blip r:embed="rId6">
            <a:alphaModFix/>
          </a:blip>
          <a:srcRect b="3519" l="16834" r="17820" t="0"/>
          <a:stretch/>
        </p:blipFill>
        <p:spPr>
          <a:xfrm>
            <a:off x="8286970" y="1921125"/>
            <a:ext cx="1228505" cy="1805427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Google Shape;507;p42"/>
          <p:cNvPicPr preferRelativeResize="0"/>
          <p:nvPr/>
        </p:nvPicPr>
        <p:blipFill rotWithShape="1">
          <a:blip r:embed="rId7">
            <a:alphaModFix/>
          </a:blip>
          <a:srcRect b="0" l="30511" r="33633" t="4838"/>
          <a:stretch/>
        </p:blipFill>
        <p:spPr>
          <a:xfrm>
            <a:off x="7123009" y="1921125"/>
            <a:ext cx="1077831" cy="1805427"/>
          </a:xfrm>
          <a:prstGeom prst="rect">
            <a:avLst/>
          </a:prstGeom>
          <a:noFill/>
          <a:ln>
            <a:noFill/>
          </a:ln>
        </p:spPr>
      </p:pic>
      <p:pic>
        <p:nvPicPr>
          <p:cNvPr id="508" name="Google Shape;508;p42"/>
          <p:cNvPicPr preferRelativeResize="0"/>
          <p:nvPr/>
        </p:nvPicPr>
        <p:blipFill rotWithShape="1">
          <a:blip r:embed="rId8">
            <a:alphaModFix/>
          </a:blip>
          <a:srcRect b="14590" l="12064" r="5246" t="13711"/>
          <a:stretch/>
        </p:blipFill>
        <p:spPr>
          <a:xfrm>
            <a:off x="7123009" y="3814387"/>
            <a:ext cx="2393342" cy="793869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Google Shape;509;p42"/>
          <p:cNvSpPr txBox="1"/>
          <p:nvPr>
            <p:ph type="title"/>
          </p:nvPr>
        </p:nvSpPr>
        <p:spPr>
          <a:xfrm>
            <a:off x="608092" y="274638"/>
            <a:ext cx="10945654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514350" lvl="0" marL="51435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Calibri"/>
              <a:buNone/>
            </a:pPr>
            <a:r>
              <a:rPr b="0" i="0" lang="en-US" sz="395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5.  Test the model (on new data)</a:t>
            </a:r>
            <a:br>
              <a:rPr b="0" i="0" lang="en-US" sz="395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0" i="0" sz="395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0" name="Google Shape;510;p42"/>
          <p:cNvSpPr/>
          <p:nvPr/>
        </p:nvSpPr>
        <p:spPr>
          <a:xfrm>
            <a:off x="8216900" y="1739900"/>
            <a:ext cx="1371600" cy="2133600"/>
          </a:xfrm>
          <a:prstGeom prst="roundRect">
            <a:avLst>
              <a:gd fmla="val 16667" name="adj"/>
            </a:avLst>
          </a:prstGeom>
          <a:noFill/>
          <a:ln cap="flat" cmpd="sng" w="571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43"/>
          <p:cNvSpPr/>
          <p:nvPr/>
        </p:nvSpPr>
        <p:spPr>
          <a:xfrm rot="-5400000">
            <a:off x="4223485" y="962003"/>
            <a:ext cx="3801890" cy="4726705"/>
          </a:xfrm>
          <a:custGeom>
            <a:rect b="b" l="l" r="r" t="t"/>
            <a:pathLst>
              <a:path extrusionOk="0" h="10141" w="10969">
                <a:moveTo>
                  <a:pt x="2" y="1760"/>
                </a:moveTo>
                <a:cubicBezTo>
                  <a:pt x="6" y="1214"/>
                  <a:pt x="-3" y="19"/>
                  <a:pt x="0" y="0"/>
                </a:cubicBezTo>
                <a:cubicBezTo>
                  <a:pt x="569" y="16"/>
                  <a:pt x="9942" y="28"/>
                  <a:pt x="10969" y="25"/>
                </a:cubicBezTo>
                <a:cubicBezTo>
                  <a:pt x="10974" y="447"/>
                  <a:pt x="10847" y="9950"/>
                  <a:pt x="10891" y="10141"/>
                </a:cubicBezTo>
                <a:cubicBezTo>
                  <a:pt x="10146" y="9655"/>
                  <a:pt x="3638" y="4590"/>
                  <a:pt x="2" y="1760"/>
                </a:cubicBezTo>
                <a:close/>
              </a:path>
            </a:pathLst>
          </a:custGeom>
          <a:solidFill>
            <a:srgbClr val="C5D8F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6" name="Google Shape;516;p43"/>
          <p:cNvSpPr/>
          <p:nvPr/>
        </p:nvSpPr>
        <p:spPr>
          <a:xfrm rot="5400000">
            <a:off x="5442262" y="618420"/>
            <a:ext cx="3782257" cy="5456457"/>
          </a:xfrm>
          <a:custGeom>
            <a:rect b="b" l="l" r="r" t="t"/>
            <a:pathLst>
              <a:path extrusionOk="0" h="10000" w="10020">
                <a:moveTo>
                  <a:pt x="34" y="4"/>
                </a:moveTo>
                <a:cubicBezTo>
                  <a:pt x="661" y="-21"/>
                  <a:pt x="9713" y="73"/>
                  <a:pt x="9994" y="86"/>
                </a:cubicBezTo>
                <a:cubicBezTo>
                  <a:pt x="10060" y="433"/>
                  <a:pt x="9981" y="6364"/>
                  <a:pt x="10004" y="10000"/>
                </a:cubicBezTo>
                <a:cubicBezTo>
                  <a:pt x="9987" y="10030"/>
                  <a:pt x="17" y="2869"/>
                  <a:pt x="0" y="2900"/>
                </a:cubicBezTo>
                <a:cubicBezTo>
                  <a:pt x="3" y="2668"/>
                  <a:pt x="21" y="1885"/>
                  <a:pt x="34" y="4"/>
                </a:cubicBezTo>
                <a:close/>
              </a:path>
            </a:pathLst>
          </a:custGeom>
          <a:solidFill>
            <a:srgbClr val="FF4F57">
              <a:alpha val="3372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17" name="Google Shape;517;p43"/>
          <p:cNvCxnSpPr/>
          <p:nvPr/>
        </p:nvCxnSpPr>
        <p:spPr>
          <a:xfrm rot="10800000">
            <a:off x="3778994" y="1424413"/>
            <a:ext cx="0" cy="3804313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518" name="Google Shape;518;p43"/>
          <p:cNvSpPr/>
          <p:nvPr/>
        </p:nvSpPr>
        <p:spPr>
          <a:xfrm>
            <a:off x="6326034" y="5198715"/>
            <a:ext cx="118654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nose size 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9" name="Google Shape;519;p43"/>
          <p:cNvSpPr/>
          <p:nvPr/>
        </p:nvSpPr>
        <p:spPr>
          <a:xfrm rot="-5400000">
            <a:off x="2986029" y="3141902"/>
            <a:ext cx="116410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ear shape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0" name="Google Shape;520;p43"/>
          <p:cNvSpPr/>
          <p:nvPr/>
        </p:nvSpPr>
        <p:spPr>
          <a:xfrm>
            <a:off x="3784748" y="5229493"/>
            <a:ext cx="651140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small</a:t>
            </a:r>
            <a:endParaRPr sz="18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521" name="Google Shape;521;p43"/>
          <p:cNvSpPr/>
          <p:nvPr/>
        </p:nvSpPr>
        <p:spPr>
          <a:xfrm>
            <a:off x="9526399" y="5229493"/>
            <a:ext cx="457176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big</a:t>
            </a:r>
            <a:endParaRPr sz="18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522" name="Google Shape;522;p43"/>
          <p:cNvSpPr/>
          <p:nvPr/>
        </p:nvSpPr>
        <p:spPr>
          <a:xfrm rot="-5400000">
            <a:off x="3233017" y="4668923"/>
            <a:ext cx="708848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round</a:t>
            </a:r>
            <a:endParaRPr sz="18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523" name="Google Shape;523;p43"/>
          <p:cNvSpPr/>
          <p:nvPr/>
        </p:nvSpPr>
        <p:spPr>
          <a:xfrm rot="-5400000">
            <a:off x="3204197" y="1596044"/>
            <a:ext cx="758541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pointy</a:t>
            </a:r>
            <a:endParaRPr sz="18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cxnSp>
        <p:nvCxnSpPr>
          <p:cNvPr id="524" name="Google Shape;524;p43"/>
          <p:cNvCxnSpPr/>
          <p:nvPr/>
        </p:nvCxnSpPr>
        <p:spPr>
          <a:xfrm flipH="1" rot="10800000">
            <a:off x="3771589" y="5229707"/>
            <a:ext cx="6295435" cy="496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25" name="Google Shape;525;p43"/>
          <p:cNvCxnSpPr/>
          <p:nvPr/>
        </p:nvCxnSpPr>
        <p:spPr>
          <a:xfrm flipH="1" rot="10800000">
            <a:off x="4581411" y="1466629"/>
            <a:ext cx="3888299" cy="3758979"/>
          </a:xfrm>
          <a:prstGeom prst="straightConnector1">
            <a:avLst/>
          </a:prstGeom>
          <a:noFill/>
          <a:ln cap="rnd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526" name="Google Shape;526;p43"/>
          <p:cNvPicPr preferRelativeResize="0"/>
          <p:nvPr/>
        </p:nvPicPr>
        <p:blipFill rotWithShape="1">
          <a:blip r:embed="rId3">
            <a:alphaModFix/>
          </a:blip>
          <a:srcRect b="53189" l="5294" r="58842" t="1114"/>
          <a:stretch/>
        </p:blipFill>
        <p:spPr>
          <a:xfrm>
            <a:off x="4132329" y="2137413"/>
            <a:ext cx="634551" cy="64008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527" name="Google Shape;527;p43"/>
          <p:cNvPicPr preferRelativeResize="0"/>
          <p:nvPr/>
        </p:nvPicPr>
        <p:blipFill rotWithShape="1">
          <a:blip r:embed="rId4">
            <a:alphaModFix/>
          </a:blip>
          <a:srcRect b="54325" l="33789" r="36564" t="7549"/>
          <a:stretch/>
        </p:blipFill>
        <p:spPr>
          <a:xfrm>
            <a:off x="3915653" y="1486605"/>
            <a:ext cx="665433" cy="64008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528" name="Google Shape;528;p43"/>
          <p:cNvPicPr preferRelativeResize="0"/>
          <p:nvPr/>
        </p:nvPicPr>
        <p:blipFill rotWithShape="1">
          <a:blip r:embed="rId5">
            <a:alphaModFix/>
          </a:blip>
          <a:srcRect b="7391" l="16765" r="46863" t="27614"/>
          <a:stretch/>
        </p:blipFill>
        <p:spPr>
          <a:xfrm>
            <a:off x="9317401" y="4445948"/>
            <a:ext cx="648825" cy="64008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529" name="Google Shape;529;p43"/>
          <p:cNvPicPr preferRelativeResize="0"/>
          <p:nvPr/>
        </p:nvPicPr>
        <p:blipFill rotWithShape="1">
          <a:blip r:embed="rId6">
            <a:alphaModFix/>
          </a:blip>
          <a:srcRect b="13906" l="26822" r="6825" t="1458"/>
          <a:stretch/>
        </p:blipFill>
        <p:spPr>
          <a:xfrm>
            <a:off x="4624403" y="1549691"/>
            <a:ext cx="648358" cy="64008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530" name="Google Shape;530;p43"/>
          <p:cNvPicPr preferRelativeResize="0"/>
          <p:nvPr/>
        </p:nvPicPr>
        <p:blipFill rotWithShape="1">
          <a:blip r:embed="rId7">
            <a:alphaModFix/>
          </a:blip>
          <a:srcRect b="46464" l="10198" r="55871" t="9035"/>
          <a:stretch/>
        </p:blipFill>
        <p:spPr>
          <a:xfrm>
            <a:off x="5428875" y="1510981"/>
            <a:ext cx="650717" cy="64008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531" name="Google Shape;531;p43"/>
          <p:cNvPicPr preferRelativeResize="0"/>
          <p:nvPr/>
        </p:nvPicPr>
        <p:blipFill rotWithShape="1">
          <a:blip r:embed="rId8">
            <a:alphaModFix/>
          </a:blip>
          <a:srcRect b="25082" l="33950" r="30214" t="26352"/>
          <a:stretch/>
        </p:blipFill>
        <p:spPr>
          <a:xfrm>
            <a:off x="8920763" y="1483307"/>
            <a:ext cx="628502" cy="640080"/>
          </a:xfrm>
          <a:prstGeom prst="ellipse">
            <a:avLst/>
          </a:prstGeom>
          <a:noFill/>
          <a:ln>
            <a:noFill/>
          </a:ln>
        </p:spPr>
      </p:pic>
      <p:sp>
        <p:nvSpPr>
          <p:cNvPr id="532" name="Google Shape;532;p43"/>
          <p:cNvSpPr/>
          <p:nvPr/>
        </p:nvSpPr>
        <p:spPr>
          <a:xfrm>
            <a:off x="5442035" y="1503407"/>
            <a:ext cx="632360" cy="634006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 txBox="1"/>
          <p:nvPr>
            <p:ph type="ctrTitle"/>
          </p:nvPr>
        </p:nvSpPr>
        <p:spPr>
          <a:xfrm>
            <a:off x="912138" y="2130428"/>
            <a:ext cx="10337700" cy="147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Calibri"/>
              <a:buNone/>
            </a:pPr>
            <a:r>
              <a:rPr b="0" i="0" lang="en-US" sz="4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Predictive modeling: regression</a:t>
            </a:r>
            <a:endParaRPr b="0" i="0" sz="4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70" name="Google Shape;170;p26"/>
          <p:cNvGrpSpPr/>
          <p:nvPr/>
        </p:nvGrpSpPr>
        <p:grpSpPr>
          <a:xfrm>
            <a:off x="3971510" y="3955896"/>
            <a:ext cx="3921665" cy="2597394"/>
            <a:chOff x="4149310" y="4260696"/>
            <a:chExt cx="3921665" cy="2597394"/>
          </a:xfrm>
        </p:grpSpPr>
        <p:cxnSp>
          <p:nvCxnSpPr>
            <p:cNvPr id="171" name="Google Shape;171;p26"/>
            <p:cNvCxnSpPr/>
            <p:nvPr/>
          </p:nvCxnSpPr>
          <p:spPr>
            <a:xfrm flipH="1" rot="10800000">
              <a:off x="4495149" y="4524817"/>
              <a:ext cx="3359700" cy="1975800"/>
            </a:xfrm>
            <a:prstGeom prst="straightConnector1">
              <a:avLst/>
            </a:prstGeom>
            <a:noFill/>
            <a:ln cap="rnd" cmpd="sng" w="28575">
              <a:solidFill>
                <a:srgbClr val="FF00FF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72" name="Google Shape;172;p26"/>
            <p:cNvSpPr/>
            <p:nvPr/>
          </p:nvSpPr>
          <p:spPr>
            <a:xfrm>
              <a:off x="7780584" y="4581162"/>
              <a:ext cx="57600" cy="761695"/>
            </a:xfrm>
            <a:custGeom>
              <a:rect b="b" l="l" r="r" t="t"/>
              <a:pathLst>
                <a:path extrusionOk="0" h="870509" w="120000">
                  <a:moveTo>
                    <a:pt x="0" y="0"/>
                  </a:moveTo>
                  <a:lnTo>
                    <a:pt x="0" y="870509"/>
                  </a:lnTo>
                </a:path>
              </a:pathLst>
            </a:custGeom>
            <a:noFill/>
            <a:ln cap="flat" cmpd="sng" w="9525">
              <a:solidFill>
                <a:srgbClr val="7F7F7F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73" name="Google Shape;173;p26"/>
            <p:cNvCxnSpPr/>
            <p:nvPr/>
          </p:nvCxnSpPr>
          <p:spPr>
            <a:xfrm>
              <a:off x="4480721" y="6516564"/>
              <a:ext cx="34890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174" name="Google Shape;174;p26"/>
            <p:cNvCxnSpPr/>
            <p:nvPr/>
          </p:nvCxnSpPr>
          <p:spPr>
            <a:xfrm flipH="1" rot="10800000">
              <a:off x="4477426" y="4411980"/>
              <a:ext cx="900" cy="21099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175" name="Google Shape;175;p26"/>
            <p:cNvSpPr/>
            <p:nvPr/>
          </p:nvSpPr>
          <p:spPr>
            <a:xfrm>
              <a:off x="5614939" y="5313388"/>
              <a:ext cx="45600" cy="45600"/>
            </a:xfrm>
            <a:prstGeom prst="ellipse">
              <a:avLst/>
            </a:prstGeom>
            <a:solidFill>
              <a:schemeClr val="dk1"/>
            </a:solidFill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Google Shape;176;p26"/>
            <p:cNvSpPr/>
            <p:nvPr/>
          </p:nvSpPr>
          <p:spPr>
            <a:xfrm>
              <a:off x="5950657" y="5442238"/>
              <a:ext cx="45600" cy="45600"/>
            </a:xfrm>
            <a:prstGeom prst="ellipse">
              <a:avLst/>
            </a:prstGeom>
            <a:solidFill>
              <a:schemeClr val="dk1"/>
            </a:solidFill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" name="Google Shape;177;p26"/>
            <p:cNvSpPr/>
            <p:nvPr/>
          </p:nvSpPr>
          <p:spPr>
            <a:xfrm>
              <a:off x="6419541" y="5668610"/>
              <a:ext cx="45600" cy="45600"/>
            </a:xfrm>
            <a:prstGeom prst="ellipse">
              <a:avLst/>
            </a:prstGeom>
            <a:solidFill>
              <a:schemeClr val="dk1"/>
            </a:solidFill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178;p26"/>
            <p:cNvSpPr/>
            <p:nvPr/>
          </p:nvSpPr>
          <p:spPr>
            <a:xfrm>
              <a:off x="6675029" y="4735366"/>
              <a:ext cx="45600" cy="45600"/>
            </a:xfrm>
            <a:prstGeom prst="ellipse">
              <a:avLst/>
            </a:prstGeom>
            <a:solidFill>
              <a:schemeClr val="dk1"/>
            </a:solidFill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179;p26"/>
            <p:cNvSpPr/>
            <p:nvPr/>
          </p:nvSpPr>
          <p:spPr>
            <a:xfrm>
              <a:off x="7089317" y="5265362"/>
              <a:ext cx="45600" cy="45600"/>
            </a:xfrm>
            <a:prstGeom prst="ellipse">
              <a:avLst/>
            </a:prstGeom>
            <a:solidFill>
              <a:schemeClr val="dk1"/>
            </a:solidFill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Google Shape;180;p26"/>
            <p:cNvSpPr/>
            <p:nvPr/>
          </p:nvSpPr>
          <p:spPr>
            <a:xfrm>
              <a:off x="7757115" y="5359108"/>
              <a:ext cx="45600" cy="45600"/>
            </a:xfrm>
            <a:prstGeom prst="ellipse">
              <a:avLst/>
            </a:prstGeom>
            <a:solidFill>
              <a:schemeClr val="dk1"/>
            </a:solidFill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Google Shape;181;p26"/>
            <p:cNvSpPr/>
            <p:nvPr/>
          </p:nvSpPr>
          <p:spPr>
            <a:xfrm>
              <a:off x="7468178" y="4591008"/>
              <a:ext cx="56700" cy="139281"/>
            </a:xfrm>
            <a:custGeom>
              <a:rect b="b" l="l" r="r" t="t"/>
              <a:pathLst>
                <a:path extrusionOk="0" h="870509" w="120000">
                  <a:moveTo>
                    <a:pt x="0" y="0"/>
                  </a:moveTo>
                  <a:lnTo>
                    <a:pt x="0" y="870509"/>
                  </a:lnTo>
                </a:path>
              </a:pathLst>
            </a:custGeom>
            <a:noFill/>
            <a:ln cap="flat" cmpd="sng" w="9525">
              <a:solidFill>
                <a:srgbClr val="7F7F7F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182;p26"/>
            <p:cNvSpPr/>
            <p:nvPr/>
          </p:nvSpPr>
          <p:spPr>
            <a:xfrm>
              <a:off x="7112174" y="4972549"/>
              <a:ext cx="69000" cy="287268"/>
            </a:xfrm>
            <a:custGeom>
              <a:rect b="b" l="l" r="r" t="t"/>
              <a:pathLst>
                <a:path extrusionOk="0" h="870509" w="120000">
                  <a:moveTo>
                    <a:pt x="0" y="0"/>
                  </a:moveTo>
                  <a:lnTo>
                    <a:pt x="0" y="870509"/>
                  </a:lnTo>
                </a:path>
              </a:pathLst>
            </a:custGeom>
            <a:noFill/>
            <a:ln cap="flat" cmpd="sng" w="9525">
              <a:solidFill>
                <a:srgbClr val="7F7F7F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183;p26"/>
            <p:cNvSpPr/>
            <p:nvPr/>
          </p:nvSpPr>
          <p:spPr>
            <a:xfrm>
              <a:off x="6696485" y="4797655"/>
              <a:ext cx="82200" cy="376495"/>
            </a:xfrm>
            <a:custGeom>
              <a:rect b="b" l="l" r="r" t="t"/>
              <a:pathLst>
                <a:path extrusionOk="0" h="870509" w="120000">
                  <a:moveTo>
                    <a:pt x="0" y="0"/>
                  </a:moveTo>
                  <a:lnTo>
                    <a:pt x="0" y="870509"/>
                  </a:lnTo>
                </a:path>
              </a:pathLst>
            </a:custGeom>
            <a:noFill/>
            <a:ln cap="flat" cmpd="sng" w="9525">
              <a:solidFill>
                <a:srgbClr val="7F7F7F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184;p26"/>
            <p:cNvSpPr/>
            <p:nvPr/>
          </p:nvSpPr>
          <p:spPr>
            <a:xfrm>
              <a:off x="6442403" y="5371553"/>
              <a:ext cx="69000" cy="287268"/>
            </a:xfrm>
            <a:custGeom>
              <a:rect b="b" l="l" r="r" t="t"/>
              <a:pathLst>
                <a:path extrusionOk="0" h="870509" w="120000">
                  <a:moveTo>
                    <a:pt x="0" y="0"/>
                  </a:moveTo>
                  <a:lnTo>
                    <a:pt x="0" y="870509"/>
                  </a:lnTo>
                </a:path>
              </a:pathLst>
            </a:custGeom>
            <a:noFill/>
            <a:ln cap="flat" cmpd="sng" w="9525">
              <a:solidFill>
                <a:srgbClr val="7F7F7F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185;p26"/>
            <p:cNvSpPr/>
            <p:nvPr/>
          </p:nvSpPr>
          <p:spPr>
            <a:xfrm>
              <a:off x="5972898" y="5505257"/>
              <a:ext cx="45600" cy="110990"/>
            </a:xfrm>
            <a:custGeom>
              <a:rect b="b" l="l" r="r" t="t"/>
              <a:pathLst>
                <a:path extrusionOk="0" h="870509" w="120000">
                  <a:moveTo>
                    <a:pt x="0" y="0"/>
                  </a:moveTo>
                  <a:lnTo>
                    <a:pt x="0" y="870509"/>
                  </a:lnTo>
                </a:path>
              </a:pathLst>
            </a:custGeom>
            <a:noFill/>
            <a:ln cap="flat" cmpd="sng" w="9525">
              <a:solidFill>
                <a:srgbClr val="7F7F7F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Google Shape;186;p26"/>
            <p:cNvSpPr/>
            <p:nvPr/>
          </p:nvSpPr>
          <p:spPr>
            <a:xfrm>
              <a:off x="5637801" y="5371553"/>
              <a:ext cx="61500" cy="443960"/>
            </a:xfrm>
            <a:custGeom>
              <a:rect b="b" l="l" r="r" t="t"/>
              <a:pathLst>
                <a:path extrusionOk="0" h="870509" w="120000">
                  <a:moveTo>
                    <a:pt x="0" y="0"/>
                  </a:moveTo>
                  <a:lnTo>
                    <a:pt x="0" y="870509"/>
                  </a:lnTo>
                </a:path>
              </a:pathLst>
            </a:custGeom>
            <a:noFill/>
            <a:ln cap="flat" cmpd="sng" w="9525">
              <a:solidFill>
                <a:srgbClr val="7F7F7F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" name="Google Shape;187;p26"/>
            <p:cNvSpPr/>
            <p:nvPr/>
          </p:nvSpPr>
          <p:spPr>
            <a:xfrm>
              <a:off x="5410821" y="5620854"/>
              <a:ext cx="74700" cy="337322"/>
            </a:xfrm>
            <a:custGeom>
              <a:rect b="b" l="l" r="r" t="t"/>
              <a:pathLst>
                <a:path extrusionOk="0" h="870509" w="120000">
                  <a:moveTo>
                    <a:pt x="0" y="0"/>
                  </a:moveTo>
                  <a:lnTo>
                    <a:pt x="0" y="870509"/>
                  </a:lnTo>
                </a:path>
              </a:pathLst>
            </a:custGeom>
            <a:noFill/>
            <a:ln cap="flat" cmpd="sng" w="9525">
              <a:solidFill>
                <a:srgbClr val="7F7F7F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Google Shape;188;p26"/>
            <p:cNvSpPr/>
            <p:nvPr/>
          </p:nvSpPr>
          <p:spPr>
            <a:xfrm>
              <a:off x="5362106" y="6003623"/>
              <a:ext cx="53400" cy="230685"/>
            </a:xfrm>
            <a:custGeom>
              <a:rect b="b" l="l" r="r" t="t"/>
              <a:pathLst>
                <a:path extrusionOk="0" h="870509" w="120000">
                  <a:moveTo>
                    <a:pt x="0" y="0"/>
                  </a:moveTo>
                  <a:lnTo>
                    <a:pt x="0" y="870509"/>
                  </a:lnTo>
                </a:path>
              </a:pathLst>
            </a:custGeom>
            <a:noFill/>
            <a:ln cap="flat" cmpd="sng" w="9525">
              <a:solidFill>
                <a:srgbClr val="7F7F7F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189;p26"/>
            <p:cNvSpPr/>
            <p:nvPr/>
          </p:nvSpPr>
          <p:spPr>
            <a:xfrm>
              <a:off x="4838505" y="6126267"/>
              <a:ext cx="49200" cy="158868"/>
            </a:xfrm>
            <a:custGeom>
              <a:rect b="b" l="l" r="r" t="t"/>
              <a:pathLst>
                <a:path extrusionOk="0" h="870509" w="120000">
                  <a:moveTo>
                    <a:pt x="0" y="0"/>
                  </a:moveTo>
                  <a:lnTo>
                    <a:pt x="0" y="870509"/>
                  </a:lnTo>
                </a:path>
              </a:pathLst>
            </a:custGeom>
            <a:noFill/>
            <a:ln cap="flat" cmpd="sng" w="9525">
              <a:solidFill>
                <a:srgbClr val="7F7F7F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190;p26"/>
            <p:cNvSpPr/>
            <p:nvPr/>
          </p:nvSpPr>
          <p:spPr>
            <a:xfrm>
              <a:off x="4812307" y="6080829"/>
              <a:ext cx="45600" cy="45600"/>
            </a:xfrm>
            <a:prstGeom prst="ellipse">
              <a:avLst/>
            </a:prstGeom>
            <a:solidFill>
              <a:schemeClr val="dk1"/>
            </a:solidFill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Google Shape;191;p26"/>
            <p:cNvSpPr/>
            <p:nvPr/>
          </p:nvSpPr>
          <p:spPr>
            <a:xfrm>
              <a:off x="5339123" y="6240422"/>
              <a:ext cx="45600" cy="45600"/>
            </a:xfrm>
            <a:prstGeom prst="ellipse">
              <a:avLst/>
            </a:prstGeom>
            <a:solidFill>
              <a:schemeClr val="dk1"/>
            </a:solidFill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" name="Google Shape;192;p26"/>
            <p:cNvSpPr/>
            <p:nvPr/>
          </p:nvSpPr>
          <p:spPr>
            <a:xfrm>
              <a:off x="5387961" y="5560309"/>
              <a:ext cx="45600" cy="45600"/>
            </a:xfrm>
            <a:prstGeom prst="ellipse">
              <a:avLst/>
            </a:prstGeom>
            <a:solidFill>
              <a:schemeClr val="dk1"/>
            </a:solidFill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193;p26"/>
            <p:cNvSpPr/>
            <p:nvPr/>
          </p:nvSpPr>
          <p:spPr>
            <a:xfrm>
              <a:off x="7446553" y="4537485"/>
              <a:ext cx="45600" cy="45600"/>
            </a:xfrm>
            <a:prstGeom prst="ellipse">
              <a:avLst/>
            </a:prstGeom>
            <a:solidFill>
              <a:schemeClr val="dk1"/>
            </a:solidFill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Google Shape;194;p26"/>
            <p:cNvSpPr/>
            <p:nvPr/>
          </p:nvSpPr>
          <p:spPr>
            <a:xfrm>
              <a:off x="7779975" y="6457890"/>
              <a:ext cx="2910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000">
                  <a:solidFill>
                    <a:schemeClr val="dk1"/>
                  </a:solidFill>
                  <a:latin typeface="Old Standard TT"/>
                  <a:ea typeface="Old Standard TT"/>
                  <a:cs typeface="Old Standard TT"/>
                  <a:sym typeface="Old Standard TT"/>
                </a:rPr>
                <a:t>a</a:t>
              </a:r>
              <a:endParaRPr sz="2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endParaRPr>
            </a:p>
          </p:txBody>
        </p:sp>
        <p:sp>
          <p:nvSpPr>
            <p:cNvPr id="195" name="Google Shape;195;p26"/>
            <p:cNvSpPr/>
            <p:nvPr/>
          </p:nvSpPr>
          <p:spPr>
            <a:xfrm>
              <a:off x="4149310" y="4260696"/>
              <a:ext cx="327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dk1"/>
                  </a:solidFill>
                  <a:latin typeface="Old Standard TT"/>
                  <a:ea typeface="Old Standard TT"/>
                  <a:cs typeface="Old Standard TT"/>
                  <a:sym typeface="Old Standard TT"/>
                </a:rPr>
                <a:t>b</a:t>
              </a:r>
              <a:endParaRPr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44"/>
          <p:cNvSpPr txBox="1"/>
          <p:nvPr>
            <p:ph type="ctrTitle"/>
          </p:nvPr>
        </p:nvSpPr>
        <p:spPr>
          <a:xfrm>
            <a:off x="912138" y="2130428"/>
            <a:ext cx="10337562" cy="1470025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libri"/>
              <a:buNone/>
            </a:pPr>
            <a:r>
              <a:rPr b="0" i="0" lang="en-US" sz="4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Learning and optimization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45"/>
          <p:cNvSpPr txBox="1"/>
          <p:nvPr>
            <p:ph type="title"/>
          </p:nvPr>
        </p:nvSpPr>
        <p:spPr>
          <a:xfrm>
            <a:off x="608092" y="274638"/>
            <a:ext cx="10945654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 it a cat or a dog?</a:t>
            </a:r>
            <a:endParaRPr b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3" name="Google Shape;543;p45"/>
          <p:cNvSpPr txBox="1"/>
          <p:nvPr>
            <p:ph idx="1" type="body"/>
          </p:nvPr>
        </p:nvSpPr>
        <p:spPr>
          <a:xfrm>
            <a:off x="2552700" y="4838700"/>
            <a:ext cx="7467600" cy="213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873" lvl="0" marL="342873" marR="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 do we train a machine properly?</a:t>
            </a:r>
            <a:endParaRPr/>
          </a:p>
          <a:p>
            <a:pPr indent="-342873" lvl="0" marL="342873" marR="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e.g., how do we find a good separating line?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44" name="Google Shape;544;p45"/>
          <p:cNvGrpSpPr/>
          <p:nvPr/>
        </p:nvGrpSpPr>
        <p:grpSpPr>
          <a:xfrm>
            <a:off x="2621414" y="1220950"/>
            <a:ext cx="6683610" cy="4181997"/>
            <a:chOff x="3383414" y="1386050"/>
            <a:chExt cx="6683610" cy="4181997"/>
          </a:xfrm>
        </p:grpSpPr>
        <p:sp>
          <p:nvSpPr>
            <p:cNvPr id="545" name="Google Shape;545;p45"/>
            <p:cNvSpPr/>
            <p:nvPr/>
          </p:nvSpPr>
          <p:spPr>
            <a:xfrm rot="-5400000">
              <a:off x="4223485" y="962003"/>
              <a:ext cx="3801890" cy="4726705"/>
            </a:xfrm>
            <a:custGeom>
              <a:rect b="b" l="l" r="r" t="t"/>
              <a:pathLst>
                <a:path extrusionOk="0" h="10141" w="10969">
                  <a:moveTo>
                    <a:pt x="2" y="1760"/>
                  </a:moveTo>
                  <a:cubicBezTo>
                    <a:pt x="6" y="1214"/>
                    <a:pt x="-3" y="19"/>
                    <a:pt x="0" y="0"/>
                  </a:cubicBezTo>
                  <a:cubicBezTo>
                    <a:pt x="569" y="16"/>
                    <a:pt x="9942" y="28"/>
                    <a:pt x="10969" y="25"/>
                  </a:cubicBezTo>
                  <a:cubicBezTo>
                    <a:pt x="10974" y="447"/>
                    <a:pt x="10847" y="9950"/>
                    <a:pt x="10891" y="10141"/>
                  </a:cubicBezTo>
                  <a:cubicBezTo>
                    <a:pt x="10146" y="9655"/>
                    <a:pt x="3638" y="4590"/>
                    <a:pt x="2" y="1760"/>
                  </a:cubicBezTo>
                  <a:close/>
                </a:path>
              </a:pathLst>
            </a:custGeom>
            <a:solidFill>
              <a:srgbClr val="C5D8F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6" name="Google Shape;546;p45"/>
            <p:cNvSpPr/>
            <p:nvPr/>
          </p:nvSpPr>
          <p:spPr>
            <a:xfrm rot="5400000">
              <a:off x="5442262" y="618420"/>
              <a:ext cx="3782257" cy="5456457"/>
            </a:xfrm>
            <a:custGeom>
              <a:rect b="b" l="l" r="r" t="t"/>
              <a:pathLst>
                <a:path extrusionOk="0" h="10000" w="10020">
                  <a:moveTo>
                    <a:pt x="34" y="4"/>
                  </a:moveTo>
                  <a:cubicBezTo>
                    <a:pt x="661" y="-21"/>
                    <a:pt x="9713" y="73"/>
                    <a:pt x="9994" y="86"/>
                  </a:cubicBezTo>
                  <a:cubicBezTo>
                    <a:pt x="10060" y="433"/>
                    <a:pt x="9981" y="6364"/>
                    <a:pt x="10004" y="10000"/>
                  </a:cubicBezTo>
                  <a:cubicBezTo>
                    <a:pt x="9987" y="10030"/>
                    <a:pt x="17" y="2869"/>
                    <a:pt x="0" y="2900"/>
                  </a:cubicBezTo>
                  <a:cubicBezTo>
                    <a:pt x="3" y="2668"/>
                    <a:pt x="21" y="1885"/>
                    <a:pt x="34" y="4"/>
                  </a:cubicBezTo>
                  <a:close/>
                </a:path>
              </a:pathLst>
            </a:custGeom>
            <a:solidFill>
              <a:srgbClr val="FF4F57">
                <a:alpha val="33725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547" name="Google Shape;547;p45"/>
            <p:cNvCxnSpPr/>
            <p:nvPr/>
          </p:nvCxnSpPr>
          <p:spPr>
            <a:xfrm rot="10800000">
              <a:off x="3778994" y="1424413"/>
              <a:ext cx="0" cy="3804313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548" name="Google Shape;548;p45"/>
            <p:cNvSpPr/>
            <p:nvPr/>
          </p:nvSpPr>
          <p:spPr>
            <a:xfrm>
              <a:off x="6326034" y="5198715"/>
              <a:ext cx="1186543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nose size </a:t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9" name="Google Shape;549;p45"/>
            <p:cNvSpPr/>
            <p:nvPr/>
          </p:nvSpPr>
          <p:spPr>
            <a:xfrm rot="-5400000">
              <a:off x="2986029" y="3141902"/>
              <a:ext cx="1164101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ear shape</a:t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0" name="Google Shape;550;p45"/>
            <p:cNvSpPr/>
            <p:nvPr/>
          </p:nvSpPr>
          <p:spPr>
            <a:xfrm>
              <a:off x="3784748" y="5229493"/>
              <a:ext cx="651140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dk1"/>
                  </a:solidFill>
                  <a:latin typeface="Old Standard TT"/>
                  <a:ea typeface="Old Standard TT"/>
                  <a:cs typeface="Old Standard TT"/>
                  <a:sym typeface="Old Standard TT"/>
                </a:rPr>
                <a:t>small</a:t>
              </a:r>
              <a:endParaRPr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endParaRPr>
            </a:p>
          </p:txBody>
        </p:sp>
        <p:sp>
          <p:nvSpPr>
            <p:cNvPr id="551" name="Google Shape;551;p45"/>
            <p:cNvSpPr/>
            <p:nvPr/>
          </p:nvSpPr>
          <p:spPr>
            <a:xfrm>
              <a:off x="9526399" y="5229493"/>
              <a:ext cx="457176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dk1"/>
                  </a:solidFill>
                  <a:latin typeface="Old Standard TT"/>
                  <a:ea typeface="Old Standard TT"/>
                  <a:cs typeface="Old Standard TT"/>
                  <a:sym typeface="Old Standard TT"/>
                </a:rPr>
                <a:t>big</a:t>
              </a:r>
              <a:endParaRPr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endParaRPr>
            </a:p>
          </p:txBody>
        </p:sp>
        <p:sp>
          <p:nvSpPr>
            <p:cNvPr id="552" name="Google Shape;552;p45"/>
            <p:cNvSpPr/>
            <p:nvPr/>
          </p:nvSpPr>
          <p:spPr>
            <a:xfrm rot="-5400000">
              <a:off x="3233017" y="4668923"/>
              <a:ext cx="708848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dk1"/>
                  </a:solidFill>
                  <a:latin typeface="Old Standard TT"/>
                  <a:ea typeface="Old Standard TT"/>
                  <a:cs typeface="Old Standard TT"/>
                  <a:sym typeface="Old Standard TT"/>
                </a:rPr>
                <a:t>round</a:t>
              </a:r>
              <a:endParaRPr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endParaRPr>
            </a:p>
          </p:txBody>
        </p:sp>
        <p:sp>
          <p:nvSpPr>
            <p:cNvPr id="553" name="Google Shape;553;p45"/>
            <p:cNvSpPr/>
            <p:nvPr/>
          </p:nvSpPr>
          <p:spPr>
            <a:xfrm rot="-5400000">
              <a:off x="3204197" y="1596044"/>
              <a:ext cx="758541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dk1"/>
                  </a:solidFill>
                  <a:latin typeface="Old Standard TT"/>
                  <a:ea typeface="Old Standard TT"/>
                  <a:cs typeface="Old Standard TT"/>
                  <a:sym typeface="Old Standard TT"/>
                </a:rPr>
                <a:t>pointy</a:t>
              </a:r>
              <a:endParaRPr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endParaRPr>
            </a:p>
          </p:txBody>
        </p:sp>
        <p:pic>
          <p:nvPicPr>
            <p:cNvPr id="554" name="Google Shape;554;p45"/>
            <p:cNvPicPr preferRelativeResize="0"/>
            <p:nvPr/>
          </p:nvPicPr>
          <p:blipFill rotWithShape="1">
            <a:blip r:embed="rId3">
              <a:alphaModFix/>
            </a:blip>
            <a:srcRect b="50117" l="2543" r="31734" t="6804"/>
            <a:stretch/>
          </p:blipFill>
          <p:spPr>
            <a:xfrm>
              <a:off x="8121591" y="4003471"/>
              <a:ext cx="624551" cy="640080"/>
            </a:xfrm>
            <a:prstGeom prst="ellipse">
              <a:avLst/>
            </a:prstGeom>
            <a:noFill/>
            <a:ln>
              <a:noFill/>
            </a:ln>
          </p:spPr>
        </p:pic>
        <p:pic>
          <p:nvPicPr>
            <p:cNvPr id="555" name="Google Shape;555;p45"/>
            <p:cNvPicPr preferRelativeResize="0"/>
            <p:nvPr/>
          </p:nvPicPr>
          <p:blipFill rotWithShape="1">
            <a:blip r:embed="rId4">
              <a:alphaModFix/>
            </a:blip>
            <a:srcRect b="45567" l="32708" r="31914" t="9635"/>
            <a:stretch/>
          </p:blipFill>
          <p:spPr>
            <a:xfrm>
              <a:off x="7673849" y="4518160"/>
              <a:ext cx="634046" cy="640080"/>
            </a:xfrm>
            <a:prstGeom prst="ellipse">
              <a:avLst/>
            </a:prstGeom>
            <a:noFill/>
            <a:ln>
              <a:noFill/>
            </a:ln>
          </p:spPr>
        </p:pic>
        <p:pic>
          <p:nvPicPr>
            <p:cNvPr id="556" name="Google Shape;556;p45"/>
            <p:cNvPicPr preferRelativeResize="0"/>
            <p:nvPr/>
          </p:nvPicPr>
          <p:blipFill rotWithShape="1">
            <a:blip r:embed="rId5">
              <a:alphaModFix/>
            </a:blip>
            <a:srcRect b="0" l="0" r="3791" t="87"/>
            <a:stretch/>
          </p:blipFill>
          <p:spPr>
            <a:xfrm>
              <a:off x="8725423" y="4565583"/>
              <a:ext cx="624572" cy="640080"/>
            </a:xfrm>
            <a:prstGeom prst="ellipse">
              <a:avLst/>
            </a:prstGeom>
            <a:noFill/>
            <a:ln>
              <a:noFill/>
            </a:ln>
          </p:spPr>
        </p:pic>
        <p:pic>
          <p:nvPicPr>
            <p:cNvPr id="557" name="Google Shape;557;p45"/>
            <p:cNvPicPr preferRelativeResize="0"/>
            <p:nvPr/>
          </p:nvPicPr>
          <p:blipFill rotWithShape="1">
            <a:blip r:embed="rId6">
              <a:alphaModFix/>
            </a:blip>
            <a:srcRect b="47203" l="45323" r="14795" t="22940"/>
            <a:stretch/>
          </p:blipFill>
          <p:spPr>
            <a:xfrm>
              <a:off x="8769518" y="3860845"/>
              <a:ext cx="629411" cy="640080"/>
            </a:xfrm>
            <a:prstGeom prst="ellipse">
              <a:avLst/>
            </a:prstGeom>
            <a:noFill/>
            <a:ln>
              <a:noFill/>
            </a:ln>
          </p:spPr>
        </p:pic>
        <p:pic>
          <p:nvPicPr>
            <p:cNvPr id="558" name="Google Shape;558;p45"/>
            <p:cNvPicPr preferRelativeResize="0"/>
            <p:nvPr/>
          </p:nvPicPr>
          <p:blipFill rotWithShape="1">
            <a:blip r:embed="rId7">
              <a:alphaModFix/>
            </a:blip>
            <a:srcRect b="31830" l="27338" r="8236" t="10164"/>
            <a:stretch/>
          </p:blipFill>
          <p:spPr>
            <a:xfrm>
              <a:off x="6708899" y="3979033"/>
              <a:ext cx="649116" cy="640080"/>
            </a:xfrm>
            <a:prstGeom prst="ellipse">
              <a:avLst/>
            </a:prstGeom>
            <a:noFill/>
            <a:ln>
              <a:noFill/>
            </a:ln>
          </p:spPr>
        </p:pic>
        <p:pic>
          <p:nvPicPr>
            <p:cNvPr id="559" name="Google Shape;559;p45"/>
            <p:cNvPicPr preferRelativeResize="0"/>
            <p:nvPr/>
          </p:nvPicPr>
          <p:blipFill rotWithShape="1">
            <a:blip r:embed="rId8">
              <a:alphaModFix/>
            </a:blip>
            <a:srcRect b="43166" l="18631" r="25157" t="12266"/>
            <a:stretch/>
          </p:blipFill>
          <p:spPr>
            <a:xfrm>
              <a:off x="9362141" y="4198120"/>
              <a:ext cx="611049" cy="640080"/>
            </a:xfrm>
            <a:prstGeom prst="ellipse">
              <a:avLst/>
            </a:prstGeom>
            <a:noFill/>
            <a:ln>
              <a:noFill/>
            </a:ln>
          </p:spPr>
        </p:pic>
        <p:pic>
          <p:nvPicPr>
            <p:cNvPr id="560" name="Google Shape;560;p45"/>
            <p:cNvPicPr preferRelativeResize="0"/>
            <p:nvPr/>
          </p:nvPicPr>
          <p:blipFill rotWithShape="1">
            <a:blip r:embed="rId9">
              <a:alphaModFix/>
            </a:blip>
            <a:srcRect b="43534" l="40486" r="28348" t="11332"/>
            <a:stretch/>
          </p:blipFill>
          <p:spPr>
            <a:xfrm>
              <a:off x="4007638" y="1575641"/>
              <a:ext cx="658629" cy="640080"/>
            </a:xfrm>
            <a:prstGeom prst="ellipse">
              <a:avLst/>
            </a:prstGeom>
            <a:noFill/>
            <a:ln>
              <a:noFill/>
            </a:ln>
          </p:spPr>
        </p:pic>
        <p:pic>
          <p:nvPicPr>
            <p:cNvPr id="561" name="Google Shape;561;p45"/>
            <p:cNvPicPr preferRelativeResize="0"/>
            <p:nvPr/>
          </p:nvPicPr>
          <p:blipFill rotWithShape="1">
            <a:blip r:embed="rId10">
              <a:alphaModFix/>
            </a:blip>
            <a:srcRect b="49569" l="8571" r="31746" t="-950"/>
            <a:stretch/>
          </p:blipFill>
          <p:spPr>
            <a:xfrm>
              <a:off x="5107507" y="2392902"/>
              <a:ext cx="635515" cy="640080"/>
            </a:xfrm>
            <a:prstGeom prst="ellipse">
              <a:avLst/>
            </a:prstGeom>
            <a:noFill/>
            <a:ln>
              <a:noFill/>
            </a:ln>
          </p:spPr>
        </p:pic>
        <p:pic>
          <p:nvPicPr>
            <p:cNvPr id="562" name="Google Shape;562;p45"/>
            <p:cNvPicPr preferRelativeResize="0"/>
            <p:nvPr/>
          </p:nvPicPr>
          <p:blipFill rotWithShape="1">
            <a:blip r:embed="rId11">
              <a:alphaModFix/>
            </a:blip>
            <a:srcRect b="32467" l="33645" r="906" t="-18"/>
            <a:stretch/>
          </p:blipFill>
          <p:spPr>
            <a:xfrm>
              <a:off x="4707788" y="1432781"/>
              <a:ext cx="616019" cy="640080"/>
            </a:xfrm>
            <a:prstGeom prst="ellipse">
              <a:avLst/>
            </a:prstGeom>
            <a:noFill/>
            <a:ln>
              <a:noFill/>
            </a:ln>
          </p:spPr>
        </p:pic>
        <p:pic>
          <p:nvPicPr>
            <p:cNvPr id="563" name="Google Shape;563;p45"/>
            <p:cNvPicPr preferRelativeResize="0"/>
            <p:nvPr/>
          </p:nvPicPr>
          <p:blipFill rotWithShape="1">
            <a:blip r:embed="rId12">
              <a:alphaModFix/>
            </a:blip>
            <a:srcRect b="18868" l="66453" r="113" t="32041"/>
            <a:stretch/>
          </p:blipFill>
          <p:spPr>
            <a:xfrm>
              <a:off x="3814607" y="2215722"/>
              <a:ext cx="629990" cy="640080"/>
            </a:xfrm>
            <a:prstGeom prst="ellipse">
              <a:avLst/>
            </a:prstGeom>
            <a:noFill/>
            <a:ln>
              <a:noFill/>
            </a:ln>
          </p:spPr>
        </p:pic>
        <p:pic>
          <p:nvPicPr>
            <p:cNvPr id="564" name="Google Shape;564;p45"/>
            <p:cNvPicPr preferRelativeResize="0"/>
            <p:nvPr/>
          </p:nvPicPr>
          <p:blipFill rotWithShape="1">
            <a:blip r:embed="rId13">
              <a:alphaModFix/>
            </a:blip>
            <a:srcRect b="30022" l="15629" r="-1565" t="1285"/>
            <a:stretch/>
          </p:blipFill>
          <p:spPr>
            <a:xfrm>
              <a:off x="4473882" y="2072862"/>
              <a:ext cx="636496" cy="640080"/>
            </a:xfrm>
            <a:prstGeom prst="ellipse">
              <a:avLst/>
            </a:prstGeom>
            <a:noFill/>
            <a:ln>
              <a:noFill/>
            </a:ln>
          </p:spPr>
        </p:pic>
        <p:pic>
          <p:nvPicPr>
            <p:cNvPr id="565" name="Google Shape;565;p45"/>
            <p:cNvPicPr preferRelativeResize="0"/>
            <p:nvPr/>
          </p:nvPicPr>
          <p:blipFill rotWithShape="1">
            <a:blip r:embed="rId14">
              <a:alphaModFix/>
            </a:blip>
            <a:srcRect b="31380" l="-1057" r="58458" t="5953"/>
            <a:stretch/>
          </p:blipFill>
          <p:spPr>
            <a:xfrm>
              <a:off x="5363784" y="1734308"/>
              <a:ext cx="647011" cy="640080"/>
            </a:xfrm>
            <a:prstGeom prst="ellipse">
              <a:avLst/>
            </a:prstGeom>
            <a:noFill/>
            <a:ln>
              <a:noFill/>
            </a:ln>
          </p:spPr>
        </p:pic>
        <p:cxnSp>
          <p:nvCxnSpPr>
            <p:cNvPr id="566" name="Google Shape;566;p45"/>
            <p:cNvCxnSpPr/>
            <p:nvPr/>
          </p:nvCxnSpPr>
          <p:spPr>
            <a:xfrm flipH="1" rot="10800000">
              <a:off x="3771589" y="5229707"/>
              <a:ext cx="6295435" cy="496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567" name="Google Shape;567;p45"/>
            <p:cNvCxnSpPr/>
            <p:nvPr/>
          </p:nvCxnSpPr>
          <p:spPr>
            <a:xfrm flipH="1" rot="10800000">
              <a:off x="4581411" y="1466629"/>
              <a:ext cx="3888299" cy="3758979"/>
            </a:xfrm>
            <a:prstGeom prst="straightConnector1">
              <a:avLst/>
            </a:prstGeom>
            <a:noFill/>
            <a:ln cap="rnd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46"/>
          <p:cNvSpPr txBox="1"/>
          <p:nvPr>
            <p:ph idx="1" type="body"/>
          </p:nvPr>
        </p:nvSpPr>
        <p:spPr>
          <a:xfrm>
            <a:off x="1219200" y="1155700"/>
            <a:ext cx="9867900" cy="554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873" lvl="0" marL="342873" marR="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Training the model (e.g., finding the right line) requires we </a:t>
            </a:r>
            <a:r>
              <a:rPr b="0" i="1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optimize </a:t>
            </a:r>
            <a:r>
              <a:rPr b="0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 associated </a:t>
            </a:r>
            <a:r>
              <a:rPr b="0" i="1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cost</a:t>
            </a:r>
            <a:r>
              <a:rPr b="0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i="1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function</a:t>
            </a:r>
            <a:endParaRPr/>
          </a:p>
          <a:p>
            <a:pPr indent="-342873" lvl="0" marL="342873" marR="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cost function is a measurement tool that tells us how well the machine performs at a given task given a set of input parameters </a:t>
            </a:r>
            <a:endParaRPr/>
          </a:p>
          <a:p>
            <a:pPr indent="-342873" lvl="0" marL="342873" marR="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cost function returns a score for each possible set of model parameters e.g., for line fitting there are 2: slope and intercept</a:t>
            </a:r>
            <a:endParaRPr/>
          </a:p>
          <a:p>
            <a:pPr indent="-342873" lvl="0" marL="342873" marR="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</a:t>
            </a:r>
            <a:r>
              <a:rPr b="0" i="1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lower </a:t>
            </a:r>
            <a:r>
              <a:rPr b="0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score the better the machine performs, so we aim to </a:t>
            </a:r>
            <a:r>
              <a:rPr b="0" i="1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minimize</a:t>
            </a:r>
            <a:r>
              <a:rPr b="0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these cost functions</a:t>
            </a:r>
            <a:endParaRPr/>
          </a:p>
          <a:p>
            <a:pPr indent="-139672" lvl="0" marL="342873" marR="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39672" lvl="0" marL="342873" marR="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3" name="Google Shape;573;p46"/>
          <p:cNvSpPr txBox="1"/>
          <p:nvPr>
            <p:ph type="title"/>
          </p:nvPr>
        </p:nvSpPr>
        <p:spPr>
          <a:xfrm>
            <a:off x="608092" y="274638"/>
            <a:ext cx="10945654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Learning and optimization</a:t>
            </a:r>
            <a:endParaRPr b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9" name="Google Shape;579;p47"/>
          <p:cNvGrpSpPr/>
          <p:nvPr/>
        </p:nvGrpSpPr>
        <p:grpSpPr>
          <a:xfrm>
            <a:off x="698500" y="457201"/>
            <a:ext cx="5003800" cy="2755900"/>
            <a:chOff x="3383414" y="1386050"/>
            <a:chExt cx="6683610" cy="4181997"/>
          </a:xfrm>
        </p:grpSpPr>
        <p:sp>
          <p:nvSpPr>
            <p:cNvPr id="580" name="Google Shape;580;p47"/>
            <p:cNvSpPr/>
            <p:nvPr/>
          </p:nvSpPr>
          <p:spPr>
            <a:xfrm rot="-5400000">
              <a:off x="4223485" y="962003"/>
              <a:ext cx="3801890" cy="4726705"/>
            </a:xfrm>
            <a:custGeom>
              <a:rect b="b" l="l" r="r" t="t"/>
              <a:pathLst>
                <a:path extrusionOk="0" h="10141" w="10969">
                  <a:moveTo>
                    <a:pt x="2" y="1760"/>
                  </a:moveTo>
                  <a:cubicBezTo>
                    <a:pt x="6" y="1214"/>
                    <a:pt x="-3" y="19"/>
                    <a:pt x="0" y="0"/>
                  </a:cubicBezTo>
                  <a:cubicBezTo>
                    <a:pt x="569" y="16"/>
                    <a:pt x="9942" y="28"/>
                    <a:pt x="10969" y="25"/>
                  </a:cubicBezTo>
                  <a:cubicBezTo>
                    <a:pt x="10974" y="447"/>
                    <a:pt x="10847" y="9950"/>
                    <a:pt x="10891" y="10141"/>
                  </a:cubicBezTo>
                  <a:cubicBezTo>
                    <a:pt x="10146" y="9655"/>
                    <a:pt x="3638" y="4590"/>
                    <a:pt x="2" y="1760"/>
                  </a:cubicBezTo>
                  <a:close/>
                </a:path>
              </a:pathLst>
            </a:custGeom>
            <a:solidFill>
              <a:srgbClr val="C5D8F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1" name="Google Shape;581;p47"/>
            <p:cNvSpPr/>
            <p:nvPr/>
          </p:nvSpPr>
          <p:spPr>
            <a:xfrm rot="5400000">
              <a:off x="5442262" y="618420"/>
              <a:ext cx="3782257" cy="5456457"/>
            </a:xfrm>
            <a:custGeom>
              <a:rect b="b" l="l" r="r" t="t"/>
              <a:pathLst>
                <a:path extrusionOk="0" h="10000" w="10020">
                  <a:moveTo>
                    <a:pt x="34" y="4"/>
                  </a:moveTo>
                  <a:cubicBezTo>
                    <a:pt x="661" y="-21"/>
                    <a:pt x="9713" y="73"/>
                    <a:pt x="9994" y="86"/>
                  </a:cubicBezTo>
                  <a:cubicBezTo>
                    <a:pt x="10060" y="433"/>
                    <a:pt x="9981" y="6364"/>
                    <a:pt x="10004" y="10000"/>
                  </a:cubicBezTo>
                  <a:cubicBezTo>
                    <a:pt x="9987" y="10030"/>
                    <a:pt x="17" y="2869"/>
                    <a:pt x="0" y="2900"/>
                  </a:cubicBezTo>
                  <a:cubicBezTo>
                    <a:pt x="3" y="2668"/>
                    <a:pt x="21" y="1885"/>
                    <a:pt x="34" y="4"/>
                  </a:cubicBezTo>
                  <a:close/>
                </a:path>
              </a:pathLst>
            </a:custGeom>
            <a:solidFill>
              <a:srgbClr val="FF4F57">
                <a:alpha val="33725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582" name="Google Shape;582;p47"/>
            <p:cNvCxnSpPr/>
            <p:nvPr/>
          </p:nvCxnSpPr>
          <p:spPr>
            <a:xfrm rot="10800000">
              <a:off x="3778994" y="1424413"/>
              <a:ext cx="0" cy="3804313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583" name="Google Shape;583;p47"/>
            <p:cNvSpPr/>
            <p:nvPr/>
          </p:nvSpPr>
          <p:spPr>
            <a:xfrm>
              <a:off x="6326034" y="5198715"/>
              <a:ext cx="1186543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nose size </a:t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4" name="Google Shape;584;p47"/>
            <p:cNvSpPr/>
            <p:nvPr/>
          </p:nvSpPr>
          <p:spPr>
            <a:xfrm rot="-5400000">
              <a:off x="2986029" y="3141902"/>
              <a:ext cx="1164101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ear shape</a:t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5" name="Google Shape;585;p47"/>
            <p:cNvSpPr/>
            <p:nvPr/>
          </p:nvSpPr>
          <p:spPr>
            <a:xfrm>
              <a:off x="3784748" y="5229493"/>
              <a:ext cx="651140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dk1"/>
                  </a:solidFill>
                  <a:latin typeface="Old Standard TT"/>
                  <a:ea typeface="Old Standard TT"/>
                  <a:cs typeface="Old Standard TT"/>
                  <a:sym typeface="Old Standard TT"/>
                </a:rPr>
                <a:t>small</a:t>
              </a:r>
              <a:endParaRPr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endParaRPr>
            </a:p>
          </p:txBody>
        </p:sp>
        <p:sp>
          <p:nvSpPr>
            <p:cNvPr id="586" name="Google Shape;586;p47"/>
            <p:cNvSpPr/>
            <p:nvPr/>
          </p:nvSpPr>
          <p:spPr>
            <a:xfrm>
              <a:off x="9526399" y="5229493"/>
              <a:ext cx="457176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dk1"/>
                  </a:solidFill>
                  <a:latin typeface="Old Standard TT"/>
                  <a:ea typeface="Old Standard TT"/>
                  <a:cs typeface="Old Standard TT"/>
                  <a:sym typeface="Old Standard TT"/>
                </a:rPr>
                <a:t>big</a:t>
              </a:r>
              <a:endParaRPr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endParaRPr>
            </a:p>
          </p:txBody>
        </p:sp>
        <p:sp>
          <p:nvSpPr>
            <p:cNvPr id="587" name="Google Shape;587;p47"/>
            <p:cNvSpPr/>
            <p:nvPr/>
          </p:nvSpPr>
          <p:spPr>
            <a:xfrm rot="-5400000">
              <a:off x="3233017" y="4668923"/>
              <a:ext cx="708848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dk1"/>
                  </a:solidFill>
                  <a:latin typeface="Old Standard TT"/>
                  <a:ea typeface="Old Standard TT"/>
                  <a:cs typeface="Old Standard TT"/>
                  <a:sym typeface="Old Standard TT"/>
                </a:rPr>
                <a:t>round</a:t>
              </a:r>
              <a:endParaRPr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endParaRPr>
            </a:p>
          </p:txBody>
        </p:sp>
        <p:sp>
          <p:nvSpPr>
            <p:cNvPr id="588" name="Google Shape;588;p47"/>
            <p:cNvSpPr/>
            <p:nvPr/>
          </p:nvSpPr>
          <p:spPr>
            <a:xfrm rot="-5400000">
              <a:off x="3204197" y="1596044"/>
              <a:ext cx="758541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dk1"/>
                  </a:solidFill>
                  <a:latin typeface="Old Standard TT"/>
                  <a:ea typeface="Old Standard TT"/>
                  <a:cs typeface="Old Standard TT"/>
                  <a:sym typeface="Old Standard TT"/>
                </a:rPr>
                <a:t>pointy</a:t>
              </a:r>
              <a:endParaRPr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endParaRPr>
            </a:p>
          </p:txBody>
        </p:sp>
        <p:pic>
          <p:nvPicPr>
            <p:cNvPr id="589" name="Google Shape;589;p47"/>
            <p:cNvPicPr preferRelativeResize="0"/>
            <p:nvPr/>
          </p:nvPicPr>
          <p:blipFill rotWithShape="1">
            <a:blip r:embed="rId3">
              <a:alphaModFix/>
            </a:blip>
            <a:srcRect b="50117" l="2543" r="31734" t="6804"/>
            <a:stretch/>
          </p:blipFill>
          <p:spPr>
            <a:xfrm>
              <a:off x="8121591" y="4003471"/>
              <a:ext cx="624551" cy="640080"/>
            </a:xfrm>
            <a:prstGeom prst="ellipse">
              <a:avLst/>
            </a:prstGeom>
            <a:noFill/>
            <a:ln>
              <a:noFill/>
            </a:ln>
          </p:spPr>
        </p:pic>
        <p:pic>
          <p:nvPicPr>
            <p:cNvPr id="590" name="Google Shape;590;p47"/>
            <p:cNvPicPr preferRelativeResize="0"/>
            <p:nvPr/>
          </p:nvPicPr>
          <p:blipFill rotWithShape="1">
            <a:blip r:embed="rId4">
              <a:alphaModFix/>
            </a:blip>
            <a:srcRect b="45567" l="32708" r="31914" t="9635"/>
            <a:stretch/>
          </p:blipFill>
          <p:spPr>
            <a:xfrm>
              <a:off x="7673849" y="4518160"/>
              <a:ext cx="634046" cy="640080"/>
            </a:xfrm>
            <a:prstGeom prst="ellipse">
              <a:avLst/>
            </a:prstGeom>
            <a:noFill/>
            <a:ln>
              <a:noFill/>
            </a:ln>
          </p:spPr>
        </p:pic>
        <p:pic>
          <p:nvPicPr>
            <p:cNvPr id="591" name="Google Shape;591;p47"/>
            <p:cNvPicPr preferRelativeResize="0"/>
            <p:nvPr/>
          </p:nvPicPr>
          <p:blipFill rotWithShape="1">
            <a:blip r:embed="rId5">
              <a:alphaModFix/>
            </a:blip>
            <a:srcRect b="0" l="0" r="3791" t="87"/>
            <a:stretch/>
          </p:blipFill>
          <p:spPr>
            <a:xfrm>
              <a:off x="8725423" y="4565583"/>
              <a:ext cx="624572" cy="640080"/>
            </a:xfrm>
            <a:prstGeom prst="ellipse">
              <a:avLst/>
            </a:prstGeom>
            <a:noFill/>
            <a:ln>
              <a:noFill/>
            </a:ln>
          </p:spPr>
        </p:pic>
        <p:pic>
          <p:nvPicPr>
            <p:cNvPr id="592" name="Google Shape;592;p47"/>
            <p:cNvPicPr preferRelativeResize="0"/>
            <p:nvPr/>
          </p:nvPicPr>
          <p:blipFill rotWithShape="1">
            <a:blip r:embed="rId6">
              <a:alphaModFix/>
            </a:blip>
            <a:srcRect b="47203" l="45323" r="14795" t="22940"/>
            <a:stretch/>
          </p:blipFill>
          <p:spPr>
            <a:xfrm>
              <a:off x="8769518" y="3860845"/>
              <a:ext cx="629411" cy="640080"/>
            </a:xfrm>
            <a:prstGeom prst="ellipse">
              <a:avLst/>
            </a:prstGeom>
            <a:noFill/>
            <a:ln>
              <a:noFill/>
            </a:ln>
          </p:spPr>
        </p:pic>
        <p:pic>
          <p:nvPicPr>
            <p:cNvPr id="593" name="Google Shape;593;p47"/>
            <p:cNvPicPr preferRelativeResize="0"/>
            <p:nvPr/>
          </p:nvPicPr>
          <p:blipFill rotWithShape="1">
            <a:blip r:embed="rId7">
              <a:alphaModFix/>
            </a:blip>
            <a:srcRect b="31830" l="27338" r="8236" t="10164"/>
            <a:stretch/>
          </p:blipFill>
          <p:spPr>
            <a:xfrm>
              <a:off x="6708899" y="3979033"/>
              <a:ext cx="649116" cy="640080"/>
            </a:xfrm>
            <a:prstGeom prst="ellipse">
              <a:avLst/>
            </a:prstGeom>
            <a:noFill/>
            <a:ln>
              <a:noFill/>
            </a:ln>
          </p:spPr>
        </p:pic>
        <p:pic>
          <p:nvPicPr>
            <p:cNvPr id="594" name="Google Shape;594;p47"/>
            <p:cNvPicPr preferRelativeResize="0"/>
            <p:nvPr/>
          </p:nvPicPr>
          <p:blipFill rotWithShape="1">
            <a:blip r:embed="rId8">
              <a:alphaModFix/>
            </a:blip>
            <a:srcRect b="43166" l="18631" r="25157" t="12266"/>
            <a:stretch/>
          </p:blipFill>
          <p:spPr>
            <a:xfrm>
              <a:off x="9362141" y="4198120"/>
              <a:ext cx="611049" cy="640080"/>
            </a:xfrm>
            <a:prstGeom prst="ellipse">
              <a:avLst/>
            </a:prstGeom>
            <a:noFill/>
            <a:ln>
              <a:noFill/>
            </a:ln>
          </p:spPr>
        </p:pic>
        <p:pic>
          <p:nvPicPr>
            <p:cNvPr id="595" name="Google Shape;595;p47"/>
            <p:cNvPicPr preferRelativeResize="0"/>
            <p:nvPr/>
          </p:nvPicPr>
          <p:blipFill rotWithShape="1">
            <a:blip r:embed="rId9">
              <a:alphaModFix/>
            </a:blip>
            <a:srcRect b="43534" l="40486" r="28348" t="11332"/>
            <a:stretch/>
          </p:blipFill>
          <p:spPr>
            <a:xfrm>
              <a:off x="4007638" y="1575641"/>
              <a:ext cx="658629" cy="640080"/>
            </a:xfrm>
            <a:prstGeom prst="ellipse">
              <a:avLst/>
            </a:prstGeom>
            <a:noFill/>
            <a:ln>
              <a:noFill/>
            </a:ln>
          </p:spPr>
        </p:pic>
        <p:pic>
          <p:nvPicPr>
            <p:cNvPr id="596" name="Google Shape;596;p47"/>
            <p:cNvPicPr preferRelativeResize="0"/>
            <p:nvPr/>
          </p:nvPicPr>
          <p:blipFill rotWithShape="1">
            <a:blip r:embed="rId10">
              <a:alphaModFix/>
            </a:blip>
            <a:srcRect b="49569" l="8571" r="31746" t="-950"/>
            <a:stretch/>
          </p:blipFill>
          <p:spPr>
            <a:xfrm>
              <a:off x="5107507" y="2392902"/>
              <a:ext cx="635515" cy="640080"/>
            </a:xfrm>
            <a:prstGeom prst="ellipse">
              <a:avLst/>
            </a:prstGeom>
            <a:noFill/>
            <a:ln>
              <a:noFill/>
            </a:ln>
          </p:spPr>
        </p:pic>
        <p:pic>
          <p:nvPicPr>
            <p:cNvPr id="597" name="Google Shape;597;p47"/>
            <p:cNvPicPr preferRelativeResize="0"/>
            <p:nvPr/>
          </p:nvPicPr>
          <p:blipFill rotWithShape="1">
            <a:blip r:embed="rId11">
              <a:alphaModFix/>
            </a:blip>
            <a:srcRect b="32467" l="33645" r="906" t="-18"/>
            <a:stretch/>
          </p:blipFill>
          <p:spPr>
            <a:xfrm>
              <a:off x="4707788" y="1432781"/>
              <a:ext cx="616019" cy="640080"/>
            </a:xfrm>
            <a:prstGeom prst="ellipse">
              <a:avLst/>
            </a:prstGeom>
            <a:noFill/>
            <a:ln>
              <a:noFill/>
            </a:ln>
          </p:spPr>
        </p:pic>
        <p:pic>
          <p:nvPicPr>
            <p:cNvPr id="598" name="Google Shape;598;p47"/>
            <p:cNvPicPr preferRelativeResize="0"/>
            <p:nvPr/>
          </p:nvPicPr>
          <p:blipFill rotWithShape="1">
            <a:blip r:embed="rId12">
              <a:alphaModFix/>
            </a:blip>
            <a:srcRect b="18868" l="66453" r="113" t="32041"/>
            <a:stretch/>
          </p:blipFill>
          <p:spPr>
            <a:xfrm>
              <a:off x="3814607" y="2215722"/>
              <a:ext cx="629990" cy="640080"/>
            </a:xfrm>
            <a:prstGeom prst="ellipse">
              <a:avLst/>
            </a:prstGeom>
            <a:noFill/>
            <a:ln>
              <a:noFill/>
            </a:ln>
          </p:spPr>
        </p:pic>
        <p:pic>
          <p:nvPicPr>
            <p:cNvPr id="599" name="Google Shape;599;p47"/>
            <p:cNvPicPr preferRelativeResize="0"/>
            <p:nvPr/>
          </p:nvPicPr>
          <p:blipFill rotWithShape="1">
            <a:blip r:embed="rId13">
              <a:alphaModFix/>
            </a:blip>
            <a:srcRect b="30022" l="15629" r="-1565" t="1285"/>
            <a:stretch/>
          </p:blipFill>
          <p:spPr>
            <a:xfrm>
              <a:off x="4473882" y="2072862"/>
              <a:ext cx="636496" cy="640080"/>
            </a:xfrm>
            <a:prstGeom prst="ellipse">
              <a:avLst/>
            </a:prstGeom>
            <a:noFill/>
            <a:ln>
              <a:noFill/>
            </a:ln>
          </p:spPr>
        </p:pic>
        <p:pic>
          <p:nvPicPr>
            <p:cNvPr id="600" name="Google Shape;600;p47"/>
            <p:cNvPicPr preferRelativeResize="0"/>
            <p:nvPr/>
          </p:nvPicPr>
          <p:blipFill rotWithShape="1">
            <a:blip r:embed="rId14">
              <a:alphaModFix/>
            </a:blip>
            <a:srcRect b="31380" l="-1057" r="58458" t="5953"/>
            <a:stretch/>
          </p:blipFill>
          <p:spPr>
            <a:xfrm>
              <a:off x="5363784" y="1734308"/>
              <a:ext cx="647011" cy="640080"/>
            </a:xfrm>
            <a:prstGeom prst="ellipse">
              <a:avLst/>
            </a:prstGeom>
            <a:noFill/>
            <a:ln>
              <a:noFill/>
            </a:ln>
          </p:spPr>
        </p:pic>
        <p:cxnSp>
          <p:nvCxnSpPr>
            <p:cNvPr id="601" name="Google Shape;601;p47"/>
            <p:cNvCxnSpPr/>
            <p:nvPr/>
          </p:nvCxnSpPr>
          <p:spPr>
            <a:xfrm flipH="1" rot="10800000">
              <a:off x="3771589" y="5229707"/>
              <a:ext cx="6295435" cy="496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602" name="Google Shape;602;p47"/>
            <p:cNvCxnSpPr/>
            <p:nvPr/>
          </p:nvCxnSpPr>
          <p:spPr>
            <a:xfrm flipH="1" rot="10800000">
              <a:off x="4581411" y="1466629"/>
              <a:ext cx="3888299" cy="3758979"/>
            </a:xfrm>
            <a:prstGeom prst="straightConnector1">
              <a:avLst/>
            </a:prstGeom>
            <a:noFill/>
            <a:ln cap="rnd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603" name="Google Shape;603;p47"/>
          <p:cNvGrpSpPr/>
          <p:nvPr/>
        </p:nvGrpSpPr>
        <p:grpSpPr>
          <a:xfrm>
            <a:off x="6299200" y="469901"/>
            <a:ext cx="5003800" cy="2755900"/>
            <a:chOff x="6279014" y="1371600"/>
            <a:chExt cx="5036686" cy="2926447"/>
          </a:xfrm>
        </p:grpSpPr>
        <p:sp>
          <p:nvSpPr>
            <p:cNvPr id="604" name="Google Shape;604;p47"/>
            <p:cNvSpPr/>
            <p:nvPr/>
          </p:nvSpPr>
          <p:spPr>
            <a:xfrm>
              <a:off x="6814608" y="1418166"/>
              <a:ext cx="4479434" cy="2645834"/>
            </a:xfrm>
            <a:custGeom>
              <a:rect b="b" l="l" r="r" t="t"/>
              <a:pathLst>
                <a:path extrusionOk="0" h="2645834" w="4351867">
                  <a:moveTo>
                    <a:pt x="1117600" y="0"/>
                  </a:moveTo>
                  <a:lnTo>
                    <a:pt x="4351867" y="0"/>
                  </a:lnTo>
                  <a:lnTo>
                    <a:pt x="4351867" y="2641600"/>
                  </a:lnTo>
                  <a:lnTo>
                    <a:pt x="0" y="2645834"/>
                  </a:lnTo>
                  <a:lnTo>
                    <a:pt x="1117600" y="0"/>
                  </a:lnTo>
                  <a:close/>
                </a:path>
              </a:pathLst>
            </a:custGeom>
            <a:solidFill>
              <a:srgbClr val="FF4F57">
                <a:alpha val="33725"/>
              </a:srgbClr>
            </a:solidFill>
            <a:ln cap="flat" cmpd="sng" w="9525">
              <a:solidFill>
                <a:srgbClr val="FF4F57">
                  <a:alpha val="3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5" name="Google Shape;605;p47"/>
            <p:cNvSpPr/>
            <p:nvPr/>
          </p:nvSpPr>
          <p:spPr>
            <a:xfrm rot="-5400000">
              <a:off x="5917783" y="2044280"/>
              <a:ext cx="2652856" cy="1361183"/>
            </a:xfrm>
            <a:custGeom>
              <a:rect b="b" l="l" r="r" t="t"/>
              <a:pathLst>
                <a:path extrusionOk="0" h="10141" w="10969">
                  <a:moveTo>
                    <a:pt x="2" y="1760"/>
                  </a:moveTo>
                  <a:cubicBezTo>
                    <a:pt x="6" y="1214"/>
                    <a:pt x="-3" y="19"/>
                    <a:pt x="0" y="0"/>
                  </a:cubicBezTo>
                  <a:cubicBezTo>
                    <a:pt x="569" y="16"/>
                    <a:pt x="9942" y="28"/>
                    <a:pt x="10969" y="25"/>
                  </a:cubicBezTo>
                  <a:cubicBezTo>
                    <a:pt x="10974" y="447"/>
                    <a:pt x="10847" y="9950"/>
                    <a:pt x="10891" y="10141"/>
                  </a:cubicBezTo>
                  <a:cubicBezTo>
                    <a:pt x="10146" y="9655"/>
                    <a:pt x="3638" y="4590"/>
                    <a:pt x="2" y="1760"/>
                  </a:cubicBezTo>
                  <a:close/>
                </a:path>
              </a:pathLst>
            </a:custGeom>
            <a:solidFill>
              <a:srgbClr val="C5D8F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606" name="Google Shape;606;p47"/>
            <p:cNvCxnSpPr/>
            <p:nvPr/>
          </p:nvCxnSpPr>
          <p:spPr>
            <a:xfrm rot="10800000">
              <a:off x="6577118" y="1398445"/>
              <a:ext cx="0" cy="2662154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607" name="Google Shape;607;p47"/>
            <p:cNvSpPr/>
            <p:nvPr/>
          </p:nvSpPr>
          <p:spPr>
            <a:xfrm>
              <a:off x="8496536" y="4039599"/>
              <a:ext cx="894164" cy="25844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nose size </a:t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8" name="Google Shape;608;p47"/>
            <p:cNvSpPr/>
            <p:nvPr/>
          </p:nvSpPr>
          <p:spPr>
            <a:xfrm rot="-5400000">
              <a:off x="6010873" y="2590359"/>
              <a:ext cx="814606" cy="27832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ear shape</a:t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9" name="Google Shape;609;p47"/>
            <p:cNvSpPr/>
            <p:nvPr/>
          </p:nvSpPr>
          <p:spPr>
            <a:xfrm>
              <a:off x="6581454" y="4061136"/>
              <a:ext cx="490691" cy="23691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dk1"/>
                  </a:solidFill>
                  <a:latin typeface="Old Standard TT"/>
                  <a:ea typeface="Old Standard TT"/>
                  <a:cs typeface="Old Standard TT"/>
                  <a:sym typeface="Old Standard TT"/>
                </a:rPr>
                <a:t>small</a:t>
              </a:r>
              <a:endParaRPr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endParaRPr>
            </a:p>
          </p:txBody>
        </p:sp>
        <p:sp>
          <p:nvSpPr>
            <p:cNvPr id="610" name="Google Shape;610;p47"/>
            <p:cNvSpPr/>
            <p:nvPr/>
          </p:nvSpPr>
          <p:spPr>
            <a:xfrm>
              <a:off x="10908292" y="4061136"/>
              <a:ext cx="344522" cy="23691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dk1"/>
                  </a:solidFill>
                  <a:latin typeface="Old Standard TT"/>
                  <a:ea typeface="Old Standard TT"/>
                  <a:cs typeface="Old Standard TT"/>
                  <a:sym typeface="Old Standard TT"/>
                </a:rPr>
                <a:t>big</a:t>
              </a:r>
              <a:endParaRPr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endParaRPr>
            </a:p>
          </p:txBody>
        </p:sp>
        <p:sp>
          <p:nvSpPr>
            <p:cNvPr id="611" name="Google Shape;611;p47"/>
            <p:cNvSpPr/>
            <p:nvPr/>
          </p:nvSpPr>
          <p:spPr>
            <a:xfrm rot="-5400000">
              <a:off x="6184750" y="3659755"/>
              <a:ext cx="496032" cy="25513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dk1"/>
                  </a:solidFill>
                  <a:latin typeface="Old Standard TT"/>
                  <a:ea typeface="Old Standard TT"/>
                  <a:cs typeface="Old Standard TT"/>
                  <a:sym typeface="Old Standard TT"/>
                </a:rPr>
                <a:t>round</a:t>
              </a:r>
              <a:endParaRPr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endParaRPr>
            </a:p>
          </p:txBody>
        </p:sp>
        <p:sp>
          <p:nvSpPr>
            <p:cNvPr id="612" name="Google Shape;612;p47"/>
            <p:cNvSpPr/>
            <p:nvPr/>
          </p:nvSpPr>
          <p:spPr>
            <a:xfrm rot="-5400000">
              <a:off x="6164369" y="1509438"/>
              <a:ext cx="530806" cy="25513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dk1"/>
                  </a:solidFill>
                  <a:latin typeface="Old Standard TT"/>
                  <a:ea typeface="Old Standard TT"/>
                  <a:cs typeface="Old Standard TT"/>
                  <a:sym typeface="Old Standard TT"/>
                </a:rPr>
                <a:t>pointy</a:t>
              </a:r>
              <a:endParaRPr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endParaRPr>
            </a:p>
          </p:txBody>
        </p:sp>
        <p:pic>
          <p:nvPicPr>
            <p:cNvPr id="613" name="Google Shape;613;p47"/>
            <p:cNvPicPr preferRelativeResize="0"/>
            <p:nvPr/>
          </p:nvPicPr>
          <p:blipFill rotWithShape="1">
            <a:blip r:embed="rId3">
              <a:alphaModFix/>
            </a:blip>
            <a:srcRect b="50117" l="2543" r="31734" t="6804"/>
            <a:stretch/>
          </p:blipFill>
          <p:spPr>
            <a:xfrm>
              <a:off x="9849646" y="3203200"/>
              <a:ext cx="470654" cy="447910"/>
            </a:xfrm>
            <a:prstGeom prst="ellipse">
              <a:avLst/>
            </a:prstGeom>
            <a:noFill/>
            <a:ln>
              <a:noFill/>
            </a:ln>
          </p:spPr>
        </p:pic>
        <p:pic>
          <p:nvPicPr>
            <p:cNvPr id="614" name="Google Shape;614;p47"/>
            <p:cNvPicPr preferRelativeResize="0"/>
            <p:nvPr/>
          </p:nvPicPr>
          <p:blipFill rotWithShape="1">
            <a:blip r:embed="rId4">
              <a:alphaModFix/>
            </a:blip>
            <a:srcRect b="45567" l="32708" r="31914" t="9635"/>
            <a:stretch/>
          </p:blipFill>
          <p:spPr>
            <a:xfrm>
              <a:off x="9512233" y="3563365"/>
              <a:ext cx="477809" cy="447910"/>
            </a:xfrm>
            <a:prstGeom prst="ellipse">
              <a:avLst/>
            </a:prstGeom>
            <a:noFill/>
            <a:ln>
              <a:noFill/>
            </a:ln>
          </p:spPr>
        </p:pic>
        <p:pic>
          <p:nvPicPr>
            <p:cNvPr id="615" name="Google Shape;615;p47"/>
            <p:cNvPicPr preferRelativeResize="0"/>
            <p:nvPr/>
          </p:nvPicPr>
          <p:blipFill rotWithShape="1">
            <a:blip r:embed="rId5">
              <a:alphaModFix/>
            </a:blip>
            <a:srcRect b="0" l="0" r="3791" t="87"/>
            <a:stretch/>
          </p:blipFill>
          <p:spPr>
            <a:xfrm>
              <a:off x="10304686" y="3596550"/>
              <a:ext cx="470670" cy="447910"/>
            </a:xfrm>
            <a:prstGeom prst="ellipse">
              <a:avLst/>
            </a:prstGeom>
            <a:noFill/>
            <a:ln>
              <a:noFill/>
            </a:ln>
          </p:spPr>
        </p:pic>
        <p:pic>
          <p:nvPicPr>
            <p:cNvPr id="616" name="Google Shape;616;p47"/>
            <p:cNvPicPr preferRelativeResize="0"/>
            <p:nvPr/>
          </p:nvPicPr>
          <p:blipFill rotWithShape="1">
            <a:blip r:embed="rId6">
              <a:alphaModFix/>
            </a:blip>
            <a:srcRect b="47203" l="45323" r="14795" t="22940"/>
            <a:stretch/>
          </p:blipFill>
          <p:spPr>
            <a:xfrm>
              <a:off x="10337915" y="3103394"/>
              <a:ext cx="474316" cy="447910"/>
            </a:xfrm>
            <a:prstGeom prst="ellipse">
              <a:avLst/>
            </a:prstGeom>
            <a:noFill/>
            <a:ln>
              <a:noFill/>
            </a:ln>
          </p:spPr>
        </p:pic>
        <p:pic>
          <p:nvPicPr>
            <p:cNvPr id="617" name="Google Shape;617;p47"/>
            <p:cNvPicPr preferRelativeResize="0"/>
            <p:nvPr/>
          </p:nvPicPr>
          <p:blipFill rotWithShape="1">
            <a:blip r:embed="rId7">
              <a:alphaModFix/>
            </a:blip>
            <a:srcRect b="31830" l="27338" r="8236" t="10164"/>
            <a:stretch/>
          </p:blipFill>
          <p:spPr>
            <a:xfrm>
              <a:off x="8785058" y="3186099"/>
              <a:ext cx="489166" cy="447910"/>
            </a:xfrm>
            <a:prstGeom prst="ellipse">
              <a:avLst/>
            </a:prstGeom>
            <a:noFill/>
            <a:ln>
              <a:noFill/>
            </a:ln>
          </p:spPr>
        </p:pic>
        <p:pic>
          <p:nvPicPr>
            <p:cNvPr id="618" name="Google Shape;618;p47"/>
            <p:cNvPicPr preferRelativeResize="0"/>
            <p:nvPr/>
          </p:nvPicPr>
          <p:blipFill rotWithShape="1">
            <a:blip r:embed="rId8">
              <a:alphaModFix/>
            </a:blip>
            <a:srcRect b="43166" l="18631" r="25157" t="12266"/>
            <a:stretch/>
          </p:blipFill>
          <p:spPr>
            <a:xfrm>
              <a:off x="10784509" y="3339410"/>
              <a:ext cx="460479" cy="447910"/>
            </a:xfrm>
            <a:prstGeom prst="ellipse">
              <a:avLst/>
            </a:prstGeom>
            <a:noFill/>
            <a:ln>
              <a:noFill/>
            </a:ln>
          </p:spPr>
        </p:pic>
        <p:pic>
          <p:nvPicPr>
            <p:cNvPr id="619" name="Google Shape;619;p47"/>
            <p:cNvPicPr preferRelativeResize="0"/>
            <p:nvPr/>
          </p:nvPicPr>
          <p:blipFill rotWithShape="1">
            <a:blip r:embed="rId9">
              <a:alphaModFix/>
            </a:blip>
            <a:srcRect b="43534" l="40486" r="28348" t="11332"/>
            <a:stretch/>
          </p:blipFill>
          <p:spPr>
            <a:xfrm>
              <a:off x="6749422" y="1504271"/>
              <a:ext cx="496335" cy="447910"/>
            </a:xfrm>
            <a:prstGeom prst="ellipse">
              <a:avLst/>
            </a:prstGeom>
            <a:noFill/>
            <a:ln>
              <a:noFill/>
            </a:ln>
          </p:spPr>
        </p:pic>
        <p:pic>
          <p:nvPicPr>
            <p:cNvPr id="620" name="Google Shape;620;p47"/>
            <p:cNvPicPr preferRelativeResize="0"/>
            <p:nvPr/>
          </p:nvPicPr>
          <p:blipFill rotWithShape="1">
            <a:blip r:embed="rId10">
              <a:alphaModFix/>
            </a:blip>
            <a:srcRect b="49569" l="8571" r="31746" t="-950"/>
            <a:stretch/>
          </p:blipFill>
          <p:spPr>
            <a:xfrm>
              <a:off x="7578269" y="2076167"/>
              <a:ext cx="478916" cy="447910"/>
            </a:xfrm>
            <a:prstGeom prst="ellipse">
              <a:avLst/>
            </a:prstGeom>
            <a:noFill/>
            <a:ln>
              <a:noFill/>
            </a:ln>
          </p:spPr>
        </p:pic>
        <p:pic>
          <p:nvPicPr>
            <p:cNvPr id="621" name="Google Shape;621;p47"/>
            <p:cNvPicPr preferRelativeResize="0"/>
            <p:nvPr/>
          </p:nvPicPr>
          <p:blipFill rotWithShape="1">
            <a:blip r:embed="rId11">
              <a:alphaModFix/>
            </a:blip>
            <a:srcRect b="32467" l="33645" r="906" t="-18"/>
            <a:stretch/>
          </p:blipFill>
          <p:spPr>
            <a:xfrm>
              <a:off x="7277046" y="1404301"/>
              <a:ext cx="464224" cy="447910"/>
            </a:xfrm>
            <a:prstGeom prst="ellipse">
              <a:avLst/>
            </a:prstGeom>
            <a:noFill/>
            <a:ln>
              <a:noFill/>
            </a:ln>
          </p:spPr>
        </p:pic>
        <p:pic>
          <p:nvPicPr>
            <p:cNvPr id="622" name="Google Shape;622;p47"/>
            <p:cNvPicPr preferRelativeResize="0"/>
            <p:nvPr/>
          </p:nvPicPr>
          <p:blipFill rotWithShape="1">
            <a:blip r:embed="rId12">
              <a:alphaModFix/>
            </a:blip>
            <a:srcRect b="18868" l="66453" r="113" t="32041"/>
            <a:stretch/>
          </p:blipFill>
          <p:spPr>
            <a:xfrm>
              <a:off x="6603956" y="1952182"/>
              <a:ext cx="474753" cy="447910"/>
            </a:xfrm>
            <a:prstGeom prst="ellipse">
              <a:avLst/>
            </a:prstGeom>
            <a:noFill/>
            <a:ln>
              <a:noFill/>
            </a:ln>
          </p:spPr>
        </p:pic>
        <p:pic>
          <p:nvPicPr>
            <p:cNvPr id="623" name="Google Shape;623;p47"/>
            <p:cNvPicPr preferRelativeResize="0"/>
            <p:nvPr/>
          </p:nvPicPr>
          <p:blipFill rotWithShape="1">
            <a:blip r:embed="rId13">
              <a:alphaModFix/>
            </a:blip>
            <a:srcRect b="30022" l="15629" r="-1565" t="1285"/>
            <a:stretch/>
          </p:blipFill>
          <p:spPr>
            <a:xfrm>
              <a:off x="7100777" y="1852212"/>
              <a:ext cx="479656" cy="447910"/>
            </a:xfrm>
            <a:prstGeom prst="ellipse">
              <a:avLst/>
            </a:prstGeom>
            <a:noFill/>
            <a:ln>
              <a:noFill/>
            </a:ln>
          </p:spPr>
        </p:pic>
        <p:pic>
          <p:nvPicPr>
            <p:cNvPr id="624" name="Google Shape;624;p47"/>
            <p:cNvPicPr preferRelativeResize="0"/>
            <p:nvPr/>
          </p:nvPicPr>
          <p:blipFill rotWithShape="1">
            <a:blip r:embed="rId14">
              <a:alphaModFix/>
            </a:blip>
            <a:srcRect b="31380" l="-1057" r="58458" t="5953"/>
            <a:stretch/>
          </p:blipFill>
          <p:spPr>
            <a:xfrm>
              <a:off x="7771396" y="1615301"/>
              <a:ext cx="487580" cy="447910"/>
            </a:xfrm>
            <a:prstGeom prst="ellipse">
              <a:avLst/>
            </a:prstGeom>
            <a:noFill/>
            <a:ln>
              <a:noFill/>
            </a:ln>
          </p:spPr>
        </p:pic>
        <p:cxnSp>
          <p:nvCxnSpPr>
            <p:cNvPr id="625" name="Google Shape;625;p47"/>
            <p:cNvCxnSpPr/>
            <p:nvPr/>
          </p:nvCxnSpPr>
          <p:spPr>
            <a:xfrm flipH="1" rot="10800000">
              <a:off x="6571538" y="4061286"/>
              <a:ext cx="4744162" cy="347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626" name="Google Shape;626;p47"/>
            <p:cNvCxnSpPr>
              <a:stCxn id="605" idx="0"/>
            </p:cNvCxnSpPr>
            <p:nvPr/>
          </p:nvCxnSpPr>
          <p:spPr>
            <a:xfrm flipH="1" rot="10800000">
              <a:off x="6799857" y="1460616"/>
              <a:ext cx="1099500" cy="2590200"/>
            </a:xfrm>
            <a:prstGeom prst="straightConnector1">
              <a:avLst/>
            </a:prstGeom>
            <a:noFill/>
            <a:ln cap="rnd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627" name="Google Shape;627;p47"/>
          <p:cNvGrpSpPr/>
          <p:nvPr/>
        </p:nvGrpSpPr>
        <p:grpSpPr>
          <a:xfrm>
            <a:off x="710961" y="3403599"/>
            <a:ext cx="5433216" cy="3291680"/>
            <a:chOff x="6197361" y="3505199"/>
            <a:chExt cx="5433216" cy="3291680"/>
          </a:xfrm>
        </p:grpSpPr>
        <p:pic>
          <p:nvPicPr>
            <p:cNvPr id="628" name="Google Shape;628;p47"/>
            <p:cNvPicPr preferRelativeResize="0"/>
            <p:nvPr/>
          </p:nvPicPr>
          <p:blipFill rotWithShape="1">
            <a:blip r:embed="rId15">
              <a:alphaModFix/>
            </a:blip>
            <a:srcRect b="29444" l="12502" r="8827" t="7918"/>
            <a:stretch/>
          </p:blipFill>
          <p:spPr>
            <a:xfrm>
              <a:off x="6962951" y="3505199"/>
              <a:ext cx="3405322" cy="22839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29" name="Google Shape;629;p47"/>
            <p:cNvSpPr/>
            <p:nvPr/>
          </p:nvSpPr>
          <p:spPr>
            <a:xfrm>
              <a:off x="9121090" y="3609336"/>
              <a:ext cx="724755" cy="41362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dk1"/>
                  </a:solidFill>
                  <a:latin typeface="Old Standard TT"/>
                  <a:ea typeface="Old Standard TT"/>
                  <a:cs typeface="Old Standard TT"/>
                  <a:sym typeface="Old Standard TT"/>
                </a:rPr>
                <a:t>cost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dk1"/>
                  </a:solidFill>
                  <a:latin typeface="Old Standard TT"/>
                  <a:ea typeface="Old Standard TT"/>
                  <a:cs typeface="Old Standard TT"/>
                  <a:sym typeface="Old Standard TT"/>
                </a:rPr>
                <a:t>function</a:t>
              </a:r>
              <a:endParaRPr sz="16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endParaRPr>
            </a:p>
          </p:txBody>
        </p:sp>
        <p:sp>
          <p:nvSpPr>
            <p:cNvPr id="630" name="Google Shape;630;p47"/>
            <p:cNvSpPr/>
            <p:nvPr/>
          </p:nvSpPr>
          <p:spPr>
            <a:xfrm rot="1157917">
              <a:off x="6222999" y="5619361"/>
              <a:ext cx="495899" cy="23946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dk1"/>
                  </a:solidFill>
                  <a:latin typeface="Old Standard TT"/>
                  <a:ea typeface="Old Standard TT"/>
                  <a:cs typeface="Old Standard TT"/>
                  <a:sym typeface="Old Standard TT"/>
                </a:rPr>
                <a:t>slope</a:t>
              </a:r>
              <a:endParaRPr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endParaRPr>
            </a:p>
          </p:txBody>
        </p:sp>
        <p:cxnSp>
          <p:nvCxnSpPr>
            <p:cNvPr id="631" name="Google Shape;631;p47"/>
            <p:cNvCxnSpPr/>
            <p:nvPr/>
          </p:nvCxnSpPr>
          <p:spPr>
            <a:xfrm>
              <a:off x="8665611" y="5776532"/>
              <a:ext cx="3758" cy="238868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ash"/>
              <a:round/>
              <a:headEnd len="sm" w="sm" type="none"/>
              <a:tailEnd len="sm" w="sm" type="none"/>
            </a:ln>
          </p:spPr>
        </p:cxnSp>
        <p:sp>
          <p:nvSpPr>
            <p:cNvPr id="632" name="Google Shape;632;p47"/>
            <p:cNvSpPr/>
            <p:nvPr/>
          </p:nvSpPr>
          <p:spPr>
            <a:xfrm rot="-2792797">
              <a:off x="8611883" y="5472413"/>
              <a:ext cx="107797" cy="120209"/>
            </a:xfrm>
            <a:prstGeom prst="plus">
              <a:avLst>
                <a:gd fmla="val 40584" name="adj"/>
              </a:avLst>
            </a:prstGeom>
            <a:solidFill>
              <a:srgbClr val="FF0000"/>
            </a:solidFill>
            <a:ln cap="flat" cmpd="sng" w="254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633" name="Google Shape;633;p47"/>
            <p:cNvCxnSpPr/>
            <p:nvPr/>
          </p:nvCxnSpPr>
          <p:spPr>
            <a:xfrm rot="10800000">
              <a:off x="9101529" y="3705940"/>
              <a:ext cx="0" cy="2695324"/>
            </a:xfrm>
            <a:prstGeom prst="straightConnector1">
              <a:avLst/>
            </a:prstGeom>
            <a:noFill/>
            <a:ln cap="rnd" cmpd="sng" w="12700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634" name="Google Shape;634;p47"/>
            <p:cNvCxnSpPr/>
            <p:nvPr/>
          </p:nvCxnSpPr>
          <p:spPr>
            <a:xfrm flipH="1" rot="10800000">
              <a:off x="9109923" y="4840254"/>
              <a:ext cx="2258300" cy="1558314"/>
            </a:xfrm>
            <a:prstGeom prst="straightConnector1">
              <a:avLst/>
            </a:prstGeom>
            <a:noFill/>
            <a:ln cap="rnd" cmpd="sng" w="12700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635" name="Google Shape;635;p47"/>
            <p:cNvCxnSpPr/>
            <p:nvPr/>
          </p:nvCxnSpPr>
          <p:spPr>
            <a:xfrm rot="10800000">
              <a:off x="6372212" y="5562897"/>
              <a:ext cx="2729319" cy="838368"/>
            </a:xfrm>
            <a:prstGeom prst="straightConnector1">
              <a:avLst/>
            </a:prstGeom>
            <a:noFill/>
            <a:ln cap="rnd" cmpd="sng" w="12700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636" name="Google Shape;636;p47"/>
            <p:cNvSpPr/>
            <p:nvPr/>
          </p:nvSpPr>
          <p:spPr>
            <a:xfrm rot="-2350622">
              <a:off x="10866755" y="4990474"/>
              <a:ext cx="775331" cy="23946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dk1"/>
                  </a:solidFill>
                  <a:latin typeface="Old Standard TT"/>
                  <a:ea typeface="Old Standard TT"/>
                  <a:cs typeface="Old Standard TT"/>
                  <a:sym typeface="Old Standard TT"/>
                </a:rPr>
                <a:t>intercept</a:t>
              </a:r>
              <a:endParaRPr/>
            </a:p>
          </p:txBody>
        </p:sp>
        <p:cxnSp>
          <p:nvCxnSpPr>
            <p:cNvPr id="637" name="Google Shape;637;p47"/>
            <p:cNvCxnSpPr/>
            <p:nvPr/>
          </p:nvCxnSpPr>
          <p:spPr>
            <a:xfrm flipH="1" rot="10800000">
              <a:off x="8428734" y="6015401"/>
              <a:ext cx="241339" cy="161816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ash"/>
              <a:round/>
              <a:headEnd len="sm" w="sm" type="none"/>
              <a:tailEnd len="sm" w="sm" type="none"/>
            </a:ln>
          </p:spPr>
        </p:cxnSp>
        <p:cxnSp>
          <p:nvCxnSpPr>
            <p:cNvPr id="638" name="Google Shape;638;p47"/>
            <p:cNvCxnSpPr/>
            <p:nvPr/>
          </p:nvCxnSpPr>
          <p:spPr>
            <a:xfrm rot="10800000">
              <a:off x="8678468" y="6015401"/>
              <a:ext cx="687669" cy="204108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ash"/>
              <a:round/>
              <a:headEnd len="sm" w="sm" type="none"/>
              <a:tailEnd len="sm" w="sm" type="none"/>
            </a:ln>
          </p:spPr>
        </p:cxnSp>
        <p:sp>
          <p:nvSpPr>
            <p:cNvPr id="639" name="Google Shape;639;p47"/>
            <p:cNvSpPr/>
            <p:nvPr/>
          </p:nvSpPr>
          <p:spPr>
            <a:xfrm rot="-2310376">
              <a:off x="9160112" y="6186865"/>
              <a:ext cx="775331" cy="41362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dk1"/>
                  </a:solidFill>
                  <a:latin typeface="Old Standard TT"/>
                  <a:ea typeface="Old Standard TT"/>
                  <a:cs typeface="Old Standard TT"/>
                  <a:sym typeface="Old Standard TT"/>
                </a:rPr>
                <a:t>optimal</a:t>
              </a:r>
              <a:endParaRPr/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dk1"/>
                  </a:solidFill>
                  <a:latin typeface="Old Standard TT"/>
                  <a:ea typeface="Old Standard TT"/>
                  <a:cs typeface="Old Standard TT"/>
                  <a:sym typeface="Old Standard TT"/>
                </a:rPr>
                <a:t>intercept</a:t>
              </a:r>
              <a:endParaRPr/>
            </a:p>
          </p:txBody>
        </p:sp>
        <p:sp>
          <p:nvSpPr>
            <p:cNvPr id="640" name="Google Shape;640;p47"/>
            <p:cNvSpPr/>
            <p:nvPr/>
          </p:nvSpPr>
          <p:spPr>
            <a:xfrm rot="1114646">
              <a:off x="7932919" y="6164806"/>
              <a:ext cx="684294" cy="41362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dk1"/>
                  </a:solidFill>
                  <a:latin typeface="Old Standard TT"/>
                  <a:ea typeface="Old Standard TT"/>
                  <a:cs typeface="Old Standard TT"/>
                  <a:sym typeface="Old Standard TT"/>
                </a:rPr>
                <a:t>optimal</a:t>
              </a:r>
              <a:endParaRPr/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dk1"/>
                  </a:solidFill>
                  <a:latin typeface="Old Standard TT"/>
                  <a:ea typeface="Old Standard TT"/>
                  <a:cs typeface="Old Standard TT"/>
                  <a:sym typeface="Old Standard TT"/>
                </a:rPr>
                <a:t>slope</a:t>
              </a:r>
              <a:endParaRPr/>
            </a:p>
          </p:txBody>
        </p:sp>
      </p:grpSp>
      <p:grpSp>
        <p:nvGrpSpPr>
          <p:cNvPr id="641" name="Google Shape;641;p47"/>
          <p:cNvGrpSpPr/>
          <p:nvPr/>
        </p:nvGrpSpPr>
        <p:grpSpPr>
          <a:xfrm>
            <a:off x="6296366" y="3428999"/>
            <a:ext cx="5092916" cy="3216847"/>
            <a:chOff x="2663414" y="1703747"/>
            <a:chExt cx="6905023" cy="4618459"/>
          </a:xfrm>
        </p:grpSpPr>
        <p:pic>
          <p:nvPicPr>
            <p:cNvPr id="642" name="Google Shape;642;p47"/>
            <p:cNvPicPr preferRelativeResize="0"/>
            <p:nvPr/>
          </p:nvPicPr>
          <p:blipFill rotWithShape="1">
            <a:blip r:embed="rId15">
              <a:alphaModFix/>
            </a:blip>
            <a:srcRect b="29444" l="12502" r="8827" t="7918"/>
            <a:stretch/>
          </p:blipFill>
          <p:spPr>
            <a:xfrm>
              <a:off x="3639802" y="1703747"/>
              <a:ext cx="4317250" cy="322898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43" name="Google Shape;643;p47"/>
            <p:cNvSpPr/>
            <p:nvPr/>
          </p:nvSpPr>
          <p:spPr>
            <a:xfrm>
              <a:off x="6375881" y="1850973"/>
              <a:ext cx="918841" cy="5847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dk1"/>
                  </a:solidFill>
                  <a:latin typeface="Old Standard TT"/>
                  <a:ea typeface="Old Standard TT"/>
                  <a:cs typeface="Old Standard TT"/>
                  <a:sym typeface="Old Standard TT"/>
                </a:rPr>
                <a:t>cost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dk1"/>
                  </a:solidFill>
                  <a:latin typeface="Old Standard TT"/>
                  <a:ea typeface="Old Standard TT"/>
                  <a:cs typeface="Old Standard TT"/>
                  <a:sym typeface="Old Standard TT"/>
                </a:rPr>
                <a:t>function</a:t>
              </a:r>
              <a:endParaRPr sz="16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endParaRPr>
            </a:p>
          </p:txBody>
        </p:sp>
        <p:sp>
          <p:nvSpPr>
            <p:cNvPr id="644" name="Google Shape;644;p47"/>
            <p:cNvSpPr/>
            <p:nvPr/>
          </p:nvSpPr>
          <p:spPr>
            <a:xfrm rot="1157917">
              <a:off x="2701695" y="4692695"/>
              <a:ext cx="628698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dk1"/>
                  </a:solidFill>
                  <a:latin typeface="Old Standard TT"/>
                  <a:ea typeface="Old Standard TT"/>
                  <a:cs typeface="Old Standard TT"/>
                  <a:sym typeface="Old Standard TT"/>
                </a:rPr>
                <a:t>slope</a:t>
              </a:r>
              <a:endParaRPr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endParaRPr>
            </a:p>
          </p:txBody>
        </p:sp>
        <p:cxnSp>
          <p:nvCxnSpPr>
            <p:cNvPr id="645" name="Google Shape;645;p47"/>
            <p:cNvCxnSpPr/>
            <p:nvPr/>
          </p:nvCxnSpPr>
          <p:spPr>
            <a:xfrm>
              <a:off x="5798427" y="4914899"/>
              <a:ext cx="4764" cy="337706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ash"/>
              <a:round/>
              <a:headEnd len="sm" w="sm" type="none"/>
              <a:tailEnd len="sm" w="sm" type="none"/>
            </a:ln>
          </p:spPr>
        </p:cxnSp>
        <p:sp>
          <p:nvSpPr>
            <p:cNvPr id="646" name="Google Shape;646;p47"/>
            <p:cNvSpPr/>
            <p:nvPr/>
          </p:nvSpPr>
          <p:spPr>
            <a:xfrm rot="-3371305">
              <a:off x="6806346" y="3491594"/>
              <a:ext cx="137303" cy="126866"/>
            </a:xfrm>
            <a:prstGeom prst="plus">
              <a:avLst>
                <a:gd fmla="val 50000" name="adj"/>
              </a:avLst>
            </a:prstGeom>
            <a:solidFill>
              <a:srgbClr val="FF0000"/>
            </a:solidFill>
            <a:ln cap="flat" cmpd="sng" w="254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647" name="Google Shape;647;p47"/>
            <p:cNvCxnSpPr/>
            <p:nvPr/>
          </p:nvCxnSpPr>
          <p:spPr>
            <a:xfrm rot="10800000">
              <a:off x="6351081" y="1987550"/>
              <a:ext cx="0" cy="3810580"/>
            </a:xfrm>
            <a:prstGeom prst="straightConnector1">
              <a:avLst/>
            </a:prstGeom>
            <a:noFill/>
            <a:ln cap="rnd" cmpd="sng" w="12700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648" name="Google Shape;648;p47"/>
            <p:cNvCxnSpPr/>
            <p:nvPr/>
          </p:nvCxnSpPr>
          <p:spPr>
            <a:xfrm flipH="1" rot="10800000">
              <a:off x="6361723" y="3591214"/>
              <a:ext cx="2863062" cy="2203104"/>
            </a:xfrm>
            <a:prstGeom prst="straightConnector1">
              <a:avLst/>
            </a:prstGeom>
            <a:noFill/>
            <a:ln cap="rnd" cmpd="sng" w="12700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649" name="Google Shape;649;p47"/>
            <p:cNvCxnSpPr/>
            <p:nvPr/>
          </p:nvCxnSpPr>
          <p:spPr>
            <a:xfrm rot="10800000">
              <a:off x="2890866" y="4612868"/>
              <a:ext cx="3460217" cy="1185263"/>
            </a:xfrm>
            <a:prstGeom prst="straightConnector1">
              <a:avLst/>
            </a:prstGeom>
            <a:noFill/>
            <a:ln cap="rnd" cmpd="sng" w="12700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650" name="Google Shape;650;p47"/>
            <p:cNvSpPr/>
            <p:nvPr/>
          </p:nvSpPr>
          <p:spPr>
            <a:xfrm rot="-2350622">
              <a:off x="8589026" y="3803591"/>
              <a:ext cx="982961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dk1"/>
                  </a:solidFill>
                  <a:latin typeface="Old Standard TT"/>
                  <a:ea typeface="Old Standard TT"/>
                  <a:cs typeface="Old Standard TT"/>
                  <a:sym typeface="Old Standard TT"/>
                </a:rPr>
                <a:t>intercept</a:t>
              </a:r>
              <a:endParaRPr/>
            </a:p>
          </p:txBody>
        </p:sp>
        <p:cxnSp>
          <p:nvCxnSpPr>
            <p:cNvPr id="651" name="Google Shape;651;p47"/>
            <p:cNvCxnSpPr/>
            <p:nvPr/>
          </p:nvCxnSpPr>
          <p:spPr>
            <a:xfrm flipH="1" rot="10800000">
              <a:off x="5498115" y="5252606"/>
              <a:ext cx="305968" cy="228771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ash"/>
              <a:round/>
              <a:headEnd len="sm" w="sm" type="none"/>
              <a:tailEnd len="sm" w="sm" type="none"/>
            </a:ln>
          </p:spPr>
        </p:cxnSp>
        <p:cxnSp>
          <p:nvCxnSpPr>
            <p:cNvPr id="652" name="Google Shape;652;p47"/>
            <p:cNvCxnSpPr/>
            <p:nvPr/>
          </p:nvCxnSpPr>
          <p:spPr>
            <a:xfrm rot="10800000">
              <a:off x="5814727" y="5252607"/>
              <a:ext cx="871823" cy="288562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ash"/>
              <a:round/>
              <a:headEnd len="sm" w="sm" type="none"/>
              <a:tailEnd len="sm" w="sm" type="none"/>
            </a:ln>
          </p:spPr>
        </p:cxnSp>
        <p:sp>
          <p:nvSpPr>
            <p:cNvPr id="653" name="Google Shape;653;p47"/>
            <p:cNvSpPr/>
            <p:nvPr/>
          </p:nvSpPr>
          <p:spPr>
            <a:xfrm rot="-2310376">
              <a:off x="6425352" y="5495018"/>
              <a:ext cx="982961" cy="5847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dk1"/>
                  </a:solidFill>
                  <a:latin typeface="Old Standard TT"/>
                  <a:ea typeface="Old Standard TT"/>
                  <a:cs typeface="Old Standard TT"/>
                  <a:sym typeface="Old Standard TT"/>
                </a:rPr>
                <a:t>optimal</a:t>
              </a:r>
              <a:endParaRPr/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dk1"/>
                  </a:solidFill>
                  <a:latin typeface="Old Standard TT"/>
                  <a:ea typeface="Old Standard TT"/>
                  <a:cs typeface="Old Standard TT"/>
                  <a:sym typeface="Old Standard TT"/>
                </a:rPr>
                <a:t>intercept</a:t>
              </a:r>
              <a:endParaRPr/>
            </a:p>
          </p:txBody>
        </p:sp>
        <p:sp>
          <p:nvSpPr>
            <p:cNvPr id="654" name="Google Shape;654;p47"/>
            <p:cNvSpPr/>
            <p:nvPr/>
          </p:nvSpPr>
          <p:spPr>
            <a:xfrm rot="1114646">
              <a:off x="4869523" y="5463831"/>
              <a:ext cx="867545" cy="5847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dk1"/>
                  </a:solidFill>
                  <a:latin typeface="Old Standard TT"/>
                  <a:ea typeface="Old Standard TT"/>
                  <a:cs typeface="Old Standard TT"/>
                  <a:sym typeface="Old Standard TT"/>
                </a:rPr>
                <a:t>optimal</a:t>
              </a:r>
              <a:endParaRPr/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dk1"/>
                  </a:solidFill>
                  <a:latin typeface="Old Standard TT"/>
                  <a:ea typeface="Old Standard TT"/>
                  <a:cs typeface="Old Standard TT"/>
                  <a:sym typeface="Old Standard TT"/>
                </a:rPr>
                <a:t>slope</a:t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0" name="Google Shape;660;p48"/>
          <p:cNvGrpSpPr/>
          <p:nvPr/>
        </p:nvGrpSpPr>
        <p:grpSpPr>
          <a:xfrm>
            <a:off x="710961" y="3403599"/>
            <a:ext cx="5433216" cy="3291680"/>
            <a:chOff x="6197361" y="3505199"/>
            <a:chExt cx="5433216" cy="3291680"/>
          </a:xfrm>
        </p:grpSpPr>
        <p:pic>
          <p:nvPicPr>
            <p:cNvPr id="661" name="Google Shape;661;p48"/>
            <p:cNvPicPr preferRelativeResize="0"/>
            <p:nvPr/>
          </p:nvPicPr>
          <p:blipFill rotWithShape="1">
            <a:blip r:embed="rId3">
              <a:alphaModFix/>
            </a:blip>
            <a:srcRect b="29444" l="12502" r="8827" t="7918"/>
            <a:stretch/>
          </p:blipFill>
          <p:spPr>
            <a:xfrm>
              <a:off x="6962951" y="3505199"/>
              <a:ext cx="3405322" cy="22839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62" name="Google Shape;662;p48"/>
            <p:cNvSpPr/>
            <p:nvPr/>
          </p:nvSpPr>
          <p:spPr>
            <a:xfrm>
              <a:off x="9121090" y="3609336"/>
              <a:ext cx="724755" cy="41362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dk1"/>
                  </a:solidFill>
                  <a:latin typeface="Old Standard TT"/>
                  <a:ea typeface="Old Standard TT"/>
                  <a:cs typeface="Old Standard TT"/>
                  <a:sym typeface="Old Standard TT"/>
                </a:rPr>
                <a:t>cost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dk1"/>
                  </a:solidFill>
                  <a:latin typeface="Old Standard TT"/>
                  <a:ea typeface="Old Standard TT"/>
                  <a:cs typeface="Old Standard TT"/>
                  <a:sym typeface="Old Standard TT"/>
                </a:rPr>
                <a:t>function</a:t>
              </a:r>
              <a:endParaRPr sz="16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endParaRPr>
            </a:p>
          </p:txBody>
        </p:sp>
        <p:sp>
          <p:nvSpPr>
            <p:cNvPr id="663" name="Google Shape;663;p48"/>
            <p:cNvSpPr/>
            <p:nvPr/>
          </p:nvSpPr>
          <p:spPr>
            <a:xfrm rot="1157917">
              <a:off x="6222999" y="5619361"/>
              <a:ext cx="495899" cy="23946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dk1"/>
                  </a:solidFill>
                  <a:latin typeface="Old Standard TT"/>
                  <a:ea typeface="Old Standard TT"/>
                  <a:cs typeface="Old Standard TT"/>
                  <a:sym typeface="Old Standard TT"/>
                </a:rPr>
                <a:t>slope</a:t>
              </a:r>
              <a:endParaRPr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endParaRPr>
            </a:p>
          </p:txBody>
        </p:sp>
        <p:cxnSp>
          <p:nvCxnSpPr>
            <p:cNvPr id="664" name="Google Shape;664;p48"/>
            <p:cNvCxnSpPr/>
            <p:nvPr/>
          </p:nvCxnSpPr>
          <p:spPr>
            <a:xfrm>
              <a:off x="8665611" y="5776532"/>
              <a:ext cx="3758" cy="238868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ash"/>
              <a:round/>
              <a:headEnd len="sm" w="sm" type="none"/>
              <a:tailEnd len="sm" w="sm" type="none"/>
            </a:ln>
          </p:spPr>
        </p:cxnSp>
        <p:sp>
          <p:nvSpPr>
            <p:cNvPr id="665" name="Google Shape;665;p48"/>
            <p:cNvSpPr/>
            <p:nvPr/>
          </p:nvSpPr>
          <p:spPr>
            <a:xfrm rot="-2792797">
              <a:off x="8611883" y="5472413"/>
              <a:ext cx="107797" cy="120209"/>
            </a:xfrm>
            <a:prstGeom prst="plus">
              <a:avLst>
                <a:gd fmla="val 40584" name="adj"/>
              </a:avLst>
            </a:prstGeom>
            <a:solidFill>
              <a:srgbClr val="FF0000"/>
            </a:solidFill>
            <a:ln cap="flat" cmpd="sng" w="254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666" name="Google Shape;666;p48"/>
            <p:cNvCxnSpPr/>
            <p:nvPr/>
          </p:nvCxnSpPr>
          <p:spPr>
            <a:xfrm rot="10800000">
              <a:off x="9101529" y="3705940"/>
              <a:ext cx="0" cy="2695324"/>
            </a:xfrm>
            <a:prstGeom prst="straightConnector1">
              <a:avLst/>
            </a:prstGeom>
            <a:noFill/>
            <a:ln cap="rnd" cmpd="sng" w="12700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667" name="Google Shape;667;p48"/>
            <p:cNvCxnSpPr/>
            <p:nvPr/>
          </p:nvCxnSpPr>
          <p:spPr>
            <a:xfrm flipH="1" rot="10800000">
              <a:off x="9109923" y="4840254"/>
              <a:ext cx="2258300" cy="1558314"/>
            </a:xfrm>
            <a:prstGeom prst="straightConnector1">
              <a:avLst/>
            </a:prstGeom>
            <a:noFill/>
            <a:ln cap="rnd" cmpd="sng" w="12700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668" name="Google Shape;668;p48"/>
            <p:cNvCxnSpPr/>
            <p:nvPr/>
          </p:nvCxnSpPr>
          <p:spPr>
            <a:xfrm rot="10800000">
              <a:off x="6372212" y="5562897"/>
              <a:ext cx="2729319" cy="838368"/>
            </a:xfrm>
            <a:prstGeom prst="straightConnector1">
              <a:avLst/>
            </a:prstGeom>
            <a:noFill/>
            <a:ln cap="rnd" cmpd="sng" w="12700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669" name="Google Shape;669;p48"/>
            <p:cNvSpPr/>
            <p:nvPr/>
          </p:nvSpPr>
          <p:spPr>
            <a:xfrm rot="-2350622">
              <a:off x="10866755" y="4990474"/>
              <a:ext cx="775331" cy="23946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dk1"/>
                  </a:solidFill>
                  <a:latin typeface="Old Standard TT"/>
                  <a:ea typeface="Old Standard TT"/>
                  <a:cs typeface="Old Standard TT"/>
                  <a:sym typeface="Old Standard TT"/>
                </a:rPr>
                <a:t>intercept</a:t>
              </a:r>
              <a:endParaRPr/>
            </a:p>
          </p:txBody>
        </p:sp>
        <p:cxnSp>
          <p:nvCxnSpPr>
            <p:cNvPr id="670" name="Google Shape;670;p48"/>
            <p:cNvCxnSpPr/>
            <p:nvPr/>
          </p:nvCxnSpPr>
          <p:spPr>
            <a:xfrm flipH="1" rot="10800000">
              <a:off x="8428734" y="6015401"/>
              <a:ext cx="241339" cy="161816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ash"/>
              <a:round/>
              <a:headEnd len="sm" w="sm" type="none"/>
              <a:tailEnd len="sm" w="sm" type="none"/>
            </a:ln>
          </p:spPr>
        </p:cxnSp>
        <p:cxnSp>
          <p:nvCxnSpPr>
            <p:cNvPr id="671" name="Google Shape;671;p48"/>
            <p:cNvCxnSpPr/>
            <p:nvPr/>
          </p:nvCxnSpPr>
          <p:spPr>
            <a:xfrm rot="10800000">
              <a:off x="8678468" y="6015401"/>
              <a:ext cx="687669" cy="204108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ash"/>
              <a:round/>
              <a:headEnd len="sm" w="sm" type="none"/>
              <a:tailEnd len="sm" w="sm" type="none"/>
            </a:ln>
          </p:spPr>
        </p:cxnSp>
        <p:sp>
          <p:nvSpPr>
            <p:cNvPr id="672" name="Google Shape;672;p48"/>
            <p:cNvSpPr/>
            <p:nvPr/>
          </p:nvSpPr>
          <p:spPr>
            <a:xfrm rot="-2310376">
              <a:off x="9160112" y="6186865"/>
              <a:ext cx="775331" cy="41362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dk1"/>
                  </a:solidFill>
                  <a:latin typeface="Old Standard TT"/>
                  <a:ea typeface="Old Standard TT"/>
                  <a:cs typeface="Old Standard TT"/>
                  <a:sym typeface="Old Standard TT"/>
                </a:rPr>
                <a:t>optimal</a:t>
              </a:r>
              <a:endParaRPr/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dk1"/>
                  </a:solidFill>
                  <a:latin typeface="Old Standard TT"/>
                  <a:ea typeface="Old Standard TT"/>
                  <a:cs typeface="Old Standard TT"/>
                  <a:sym typeface="Old Standard TT"/>
                </a:rPr>
                <a:t>intercept</a:t>
              </a:r>
              <a:endParaRPr/>
            </a:p>
          </p:txBody>
        </p:sp>
        <p:sp>
          <p:nvSpPr>
            <p:cNvPr id="673" name="Google Shape;673;p48"/>
            <p:cNvSpPr/>
            <p:nvPr/>
          </p:nvSpPr>
          <p:spPr>
            <a:xfrm rot="1114646">
              <a:off x="7932919" y="6164806"/>
              <a:ext cx="684294" cy="41362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dk1"/>
                  </a:solidFill>
                  <a:latin typeface="Old Standard TT"/>
                  <a:ea typeface="Old Standard TT"/>
                  <a:cs typeface="Old Standard TT"/>
                  <a:sym typeface="Old Standard TT"/>
                </a:rPr>
                <a:t>optimal</a:t>
              </a:r>
              <a:endParaRPr/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dk1"/>
                  </a:solidFill>
                  <a:latin typeface="Old Standard TT"/>
                  <a:ea typeface="Old Standard TT"/>
                  <a:cs typeface="Old Standard TT"/>
                  <a:sym typeface="Old Standard TT"/>
                </a:rPr>
                <a:t>slope</a:t>
              </a:r>
              <a:endParaRPr/>
            </a:p>
          </p:txBody>
        </p:sp>
      </p:grpSp>
      <p:grpSp>
        <p:nvGrpSpPr>
          <p:cNvPr id="674" name="Google Shape;674;p48"/>
          <p:cNvGrpSpPr/>
          <p:nvPr/>
        </p:nvGrpSpPr>
        <p:grpSpPr>
          <a:xfrm>
            <a:off x="6296366" y="3428999"/>
            <a:ext cx="5092916" cy="3216847"/>
            <a:chOff x="2663414" y="1703747"/>
            <a:chExt cx="6905023" cy="4618459"/>
          </a:xfrm>
        </p:grpSpPr>
        <p:pic>
          <p:nvPicPr>
            <p:cNvPr id="675" name="Google Shape;675;p48"/>
            <p:cNvPicPr preferRelativeResize="0"/>
            <p:nvPr/>
          </p:nvPicPr>
          <p:blipFill rotWithShape="1">
            <a:blip r:embed="rId3">
              <a:alphaModFix/>
            </a:blip>
            <a:srcRect b="29444" l="12502" r="8827" t="7918"/>
            <a:stretch/>
          </p:blipFill>
          <p:spPr>
            <a:xfrm>
              <a:off x="3639802" y="1703747"/>
              <a:ext cx="4317250" cy="322898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76" name="Google Shape;676;p48"/>
            <p:cNvSpPr/>
            <p:nvPr/>
          </p:nvSpPr>
          <p:spPr>
            <a:xfrm>
              <a:off x="6375881" y="1850973"/>
              <a:ext cx="918841" cy="5847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dk1"/>
                  </a:solidFill>
                  <a:latin typeface="Old Standard TT"/>
                  <a:ea typeface="Old Standard TT"/>
                  <a:cs typeface="Old Standard TT"/>
                  <a:sym typeface="Old Standard TT"/>
                </a:rPr>
                <a:t>cost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dk1"/>
                  </a:solidFill>
                  <a:latin typeface="Old Standard TT"/>
                  <a:ea typeface="Old Standard TT"/>
                  <a:cs typeface="Old Standard TT"/>
                  <a:sym typeface="Old Standard TT"/>
                </a:rPr>
                <a:t>function</a:t>
              </a:r>
              <a:endParaRPr sz="16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endParaRPr>
            </a:p>
          </p:txBody>
        </p:sp>
        <p:sp>
          <p:nvSpPr>
            <p:cNvPr id="677" name="Google Shape;677;p48"/>
            <p:cNvSpPr/>
            <p:nvPr/>
          </p:nvSpPr>
          <p:spPr>
            <a:xfrm rot="1157917">
              <a:off x="2701695" y="4692695"/>
              <a:ext cx="628698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dk1"/>
                  </a:solidFill>
                  <a:latin typeface="Old Standard TT"/>
                  <a:ea typeface="Old Standard TT"/>
                  <a:cs typeface="Old Standard TT"/>
                  <a:sym typeface="Old Standard TT"/>
                </a:rPr>
                <a:t>slope</a:t>
              </a:r>
              <a:endParaRPr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endParaRPr>
            </a:p>
          </p:txBody>
        </p:sp>
        <p:cxnSp>
          <p:nvCxnSpPr>
            <p:cNvPr id="678" name="Google Shape;678;p48"/>
            <p:cNvCxnSpPr/>
            <p:nvPr/>
          </p:nvCxnSpPr>
          <p:spPr>
            <a:xfrm>
              <a:off x="5798427" y="4914899"/>
              <a:ext cx="4764" cy="337706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ash"/>
              <a:round/>
              <a:headEnd len="sm" w="sm" type="none"/>
              <a:tailEnd len="sm" w="sm" type="none"/>
            </a:ln>
          </p:spPr>
        </p:cxnSp>
        <p:sp>
          <p:nvSpPr>
            <p:cNvPr id="679" name="Google Shape;679;p48"/>
            <p:cNvSpPr/>
            <p:nvPr/>
          </p:nvSpPr>
          <p:spPr>
            <a:xfrm rot="-3371305">
              <a:off x="6806346" y="3491594"/>
              <a:ext cx="137303" cy="126866"/>
            </a:xfrm>
            <a:prstGeom prst="plus">
              <a:avLst>
                <a:gd fmla="val 50000" name="adj"/>
              </a:avLst>
            </a:prstGeom>
            <a:solidFill>
              <a:srgbClr val="FF0000"/>
            </a:solidFill>
            <a:ln cap="flat" cmpd="sng" w="254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680" name="Google Shape;680;p48"/>
            <p:cNvCxnSpPr/>
            <p:nvPr/>
          </p:nvCxnSpPr>
          <p:spPr>
            <a:xfrm rot="10800000">
              <a:off x="6351081" y="1987550"/>
              <a:ext cx="0" cy="3810580"/>
            </a:xfrm>
            <a:prstGeom prst="straightConnector1">
              <a:avLst/>
            </a:prstGeom>
            <a:noFill/>
            <a:ln cap="rnd" cmpd="sng" w="12700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681" name="Google Shape;681;p48"/>
            <p:cNvCxnSpPr/>
            <p:nvPr/>
          </p:nvCxnSpPr>
          <p:spPr>
            <a:xfrm flipH="1" rot="10800000">
              <a:off x="6361723" y="3591214"/>
              <a:ext cx="2863062" cy="2203104"/>
            </a:xfrm>
            <a:prstGeom prst="straightConnector1">
              <a:avLst/>
            </a:prstGeom>
            <a:noFill/>
            <a:ln cap="rnd" cmpd="sng" w="12700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682" name="Google Shape;682;p48"/>
            <p:cNvCxnSpPr/>
            <p:nvPr/>
          </p:nvCxnSpPr>
          <p:spPr>
            <a:xfrm rot="10800000">
              <a:off x="2890866" y="4612868"/>
              <a:ext cx="3460217" cy="1185263"/>
            </a:xfrm>
            <a:prstGeom prst="straightConnector1">
              <a:avLst/>
            </a:prstGeom>
            <a:noFill/>
            <a:ln cap="rnd" cmpd="sng" w="12700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683" name="Google Shape;683;p48"/>
            <p:cNvSpPr/>
            <p:nvPr/>
          </p:nvSpPr>
          <p:spPr>
            <a:xfrm rot="-2350622">
              <a:off x="8589026" y="3803591"/>
              <a:ext cx="982961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dk1"/>
                  </a:solidFill>
                  <a:latin typeface="Old Standard TT"/>
                  <a:ea typeface="Old Standard TT"/>
                  <a:cs typeface="Old Standard TT"/>
                  <a:sym typeface="Old Standard TT"/>
                </a:rPr>
                <a:t>intercept</a:t>
              </a:r>
              <a:endParaRPr/>
            </a:p>
          </p:txBody>
        </p:sp>
        <p:cxnSp>
          <p:nvCxnSpPr>
            <p:cNvPr id="684" name="Google Shape;684;p48"/>
            <p:cNvCxnSpPr/>
            <p:nvPr/>
          </p:nvCxnSpPr>
          <p:spPr>
            <a:xfrm flipH="1" rot="10800000">
              <a:off x="5498115" y="5252606"/>
              <a:ext cx="305968" cy="228771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ash"/>
              <a:round/>
              <a:headEnd len="sm" w="sm" type="none"/>
              <a:tailEnd len="sm" w="sm" type="none"/>
            </a:ln>
          </p:spPr>
        </p:cxnSp>
        <p:cxnSp>
          <p:nvCxnSpPr>
            <p:cNvPr id="685" name="Google Shape;685;p48"/>
            <p:cNvCxnSpPr/>
            <p:nvPr/>
          </p:nvCxnSpPr>
          <p:spPr>
            <a:xfrm rot="10800000">
              <a:off x="5814727" y="5252607"/>
              <a:ext cx="871823" cy="288562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ash"/>
              <a:round/>
              <a:headEnd len="sm" w="sm" type="none"/>
              <a:tailEnd len="sm" w="sm" type="none"/>
            </a:ln>
          </p:spPr>
        </p:cxnSp>
        <p:sp>
          <p:nvSpPr>
            <p:cNvPr id="686" name="Google Shape;686;p48"/>
            <p:cNvSpPr/>
            <p:nvPr/>
          </p:nvSpPr>
          <p:spPr>
            <a:xfrm rot="-2310376">
              <a:off x="6425352" y="5495018"/>
              <a:ext cx="982961" cy="5847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dk1"/>
                  </a:solidFill>
                  <a:latin typeface="Old Standard TT"/>
                  <a:ea typeface="Old Standard TT"/>
                  <a:cs typeface="Old Standard TT"/>
                  <a:sym typeface="Old Standard TT"/>
                </a:rPr>
                <a:t>optimal</a:t>
              </a:r>
              <a:endParaRPr/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dk1"/>
                  </a:solidFill>
                  <a:latin typeface="Old Standard TT"/>
                  <a:ea typeface="Old Standard TT"/>
                  <a:cs typeface="Old Standard TT"/>
                  <a:sym typeface="Old Standard TT"/>
                </a:rPr>
                <a:t>intercept</a:t>
              </a:r>
              <a:endParaRPr/>
            </a:p>
          </p:txBody>
        </p:sp>
        <p:sp>
          <p:nvSpPr>
            <p:cNvPr id="687" name="Google Shape;687;p48"/>
            <p:cNvSpPr/>
            <p:nvPr/>
          </p:nvSpPr>
          <p:spPr>
            <a:xfrm rot="1114646">
              <a:off x="4869523" y="5463831"/>
              <a:ext cx="867545" cy="5847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dk1"/>
                  </a:solidFill>
                  <a:latin typeface="Old Standard TT"/>
                  <a:ea typeface="Old Standard TT"/>
                  <a:cs typeface="Old Standard TT"/>
                  <a:sym typeface="Old Standard TT"/>
                </a:rPr>
                <a:t>optimal</a:t>
              </a:r>
              <a:endParaRPr/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dk1"/>
                  </a:solidFill>
                  <a:latin typeface="Old Standard TT"/>
                  <a:ea typeface="Old Standard TT"/>
                  <a:cs typeface="Old Standard TT"/>
                  <a:sym typeface="Old Standard TT"/>
                </a:rPr>
                <a:t>slope</a:t>
              </a:r>
              <a:endParaRPr/>
            </a:p>
          </p:txBody>
        </p:sp>
      </p:grpSp>
      <p:grpSp>
        <p:nvGrpSpPr>
          <p:cNvPr id="688" name="Google Shape;688;p48"/>
          <p:cNvGrpSpPr/>
          <p:nvPr/>
        </p:nvGrpSpPr>
        <p:grpSpPr>
          <a:xfrm>
            <a:off x="847310" y="703232"/>
            <a:ext cx="3921518" cy="2597304"/>
            <a:chOff x="847310" y="703232"/>
            <a:chExt cx="3921518" cy="2597304"/>
          </a:xfrm>
        </p:grpSpPr>
        <p:cxnSp>
          <p:nvCxnSpPr>
            <p:cNvPr id="689" name="Google Shape;689;p48"/>
            <p:cNvCxnSpPr/>
            <p:nvPr/>
          </p:nvCxnSpPr>
          <p:spPr>
            <a:xfrm flipH="1" rot="10800000">
              <a:off x="1193149" y="967270"/>
              <a:ext cx="3359634" cy="1975883"/>
            </a:xfrm>
            <a:prstGeom prst="straightConnector1">
              <a:avLst/>
            </a:prstGeom>
            <a:noFill/>
            <a:ln cap="rnd" cmpd="sng" w="28575">
              <a:solidFill>
                <a:srgbClr val="FF00F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90" name="Google Shape;690;p48"/>
            <p:cNvCxnSpPr/>
            <p:nvPr/>
          </p:nvCxnSpPr>
          <p:spPr>
            <a:xfrm>
              <a:off x="1178721" y="2959100"/>
              <a:ext cx="3489019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691" name="Google Shape;691;p48"/>
            <p:cNvCxnSpPr/>
            <p:nvPr/>
          </p:nvCxnSpPr>
          <p:spPr>
            <a:xfrm flipH="1" rot="10800000">
              <a:off x="1175426" y="854596"/>
              <a:ext cx="1026" cy="210982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692" name="Google Shape;692;p48"/>
            <p:cNvSpPr/>
            <p:nvPr/>
          </p:nvSpPr>
          <p:spPr>
            <a:xfrm>
              <a:off x="2312939" y="1755924"/>
              <a:ext cx="45720" cy="45720"/>
            </a:xfrm>
            <a:prstGeom prst="ellipse">
              <a:avLst/>
            </a:prstGeom>
            <a:solidFill>
              <a:schemeClr val="dk1"/>
            </a:solidFill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3" name="Google Shape;693;p48"/>
            <p:cNvSpPr/>
            <p:nvPr/>
          </p:nvSpPr>
          <p:spPr>
            <a:xfrm>
              <a:off x="2648657" y="1884774"/>
              <a:ext cx="45720" cy="45720"/>
            </a:xfrm>
            <a:prstGeom prst="ellipse">
              <a:avLst/>
            </a:prstGeom>
            <a:solidFill>
              <a:schemeClr val="dk1"/>
            </a:solidFill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4" name="Google Shape;694;p48"/>
            <p:cNvSpPr/>
            <p:nvPr/>
          </p:nvSpPr>
          <p:spPr>
            <a:xfrm>
              <a:off x="3117541" y="2111146"/>
              <a:ext cx="45720" cy="45720"/>
            </a:xfrm>
            <a:prstGeom prst="ellipse">
              <a:avLst/>
            </a:prstGeom>
            <a:solidFill>
              <a:schemeClr val="dk1"/>
            </a:solidFill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5" name="Google Shape;695;p48"/>
            <p:cNvSpPr/>
            <p:nvPr/>
          </p:nvSpPr>
          <p:spPr>
            <a:xfrm>
              <a:off x="3373029" y="1177902"/>
              <a:ext cx="45720" cy="45720"/>
            </a:xfrm>
            <a:prstGeom prst="ellipse">
              <a:avLst/>
            </a:prstGeom>
            <a:solidFill>
              <a:schemeClr val="dk1"/>
            </a:solidFill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6" name="Google Shape;696;p48"/>
            <p:cNvSpPr/>
            <p:nvPr/>
          </p:nvSpPr>
          <p:spPr>
            <a:xfrm>
              <a:off x="3787317" y="1707898"/>
              <a:ext cx="45719" cy="45719"/>
            </a:xfrm>
            <a:prstGeom prst="ellipse">
              <a:avLst/>
            </a:prstGeom>
            <a:solidFill>
              <a:schemeClr val="dk1"/>
            </a:solidFill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7" name="Google Shape;697;p48"/>
            <p:cNvSpPr/>
            <p:nvPr/>
          </p:nvSpPr>
          <p:spPr>
            <a:xfrm>
              <a:off x="4455115" y="1801644"/>
              <a:ext cx="45720" cy="45720"/>
            </a:xfrm>
            <a:prstGeom prst="ellipse">
              <a:avLst/>
            </a:prstGeom>
            <a:solidFill>
              <a:schemeClr val="dk1"/>
            </a:solidFill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8" name="Google Shape;698;p48"/>
            <p:cNvSpPr/>
            <p:nvPr/>
          </p:nvSpPr>
          <p:spPr>
            <a:xfrm>
              <a:off x="1510307" y="2523365"/>
              <a:ext cx="45720" cy="45720"/>
            </a:xfrm>
            <a:prstGeom prst="ellipse">
              <a:avLst/>
            </a:prstGeom>
            <a:solidFill>
              <a:schemeClr val="dk1"/>
            </a:solidFill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9" name="Google Shape;699;p48"/>
            <p:cNvSpPr/>
            <p:nvPr/>
          </p:nvSpPr>
          <p:spPr>
            <a:xfrm>
              <a:off x="2037123" y="2682958"/>
              <a:ext cx="45720" cy="45720"/>
            </a:xfrm>
            <a:prstGeom prst="ellipse">
              <a:avLst/>
            </a:prstGeom>
            <a:solidFill>
              <a:schemeClr val="dk1"/>
            </a:solidFill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0" name="Google Shape;700;p48"/>
            <p:cNvSpPr/>
            <p:nvPr/>
          </p:nvSpPr>
          <p:spPr>
            <a:xfrm>
              <a:off x="2085961" y="2002845"/>
              <a:ext cx="45720" cy="45720"/>
            </a:xfrm>
            <a:prstGeom prst="ellipse">
              <a:avLst/>
            </a:prstGeom>
            <a:solidFill>
              <a:schemeClr val="dk1"/>
            </a:solidFill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1" name="Google Shape;701;p48"/>
            <p:cNvSpPr/>
            <p:nvPr/>
          </p:nvSpPr>
          <p:spPr>
            <a:xfrm>
              <a:off x="4144553" y="980021"/>
              <a:ext cx="45720" cy="45720"/>
            </a:xfrm>
            <a:prstGeom prst="ellipse">
              <a:avLst/>
            </a:prstGeom>
            <a:solidFill>
              <a:schemeClr val="dk1"/>
            </a:solidFill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2" name="Google Shape;702;p48"/>
            <p:cNvSpPr/>
            <p:nvPr/>
          </p:nvSpPr>
          <p:spPr>
            <a:xfrm>
              <a:off x="4477975" y="2900426"/>
              <a:ext cx="290853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000">
                  <a:solidFill>
                    <a:schemeClr val="dk1"/>
                  </a:solidFill>
                  <a:latin typeface="Old Standard TT"/>
                  <a:ea typeface="Old Standard TT"/>
                  <a:cs typeface="Old Standard TT"/>
                  <a:sym typeface="Old Standard TT"/>
                </a:rPr>
                <a:t>a</a:t>
              </a:r>
              <a:endParaRPr sz="2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endParaRPr>
            </a:p>
          </p:txBody>
        </p:sp>
        <p:sp>
          <p:nvSpPr>
            <p:cNvPr id="703" name="Google Shape;703;p48"/>
            <p:cNvSpPr/>
            <p:nvPr/>
          </p:nvSpPr>
          <p:spPr>
            <a:xfrm>
              <a:off x="847310" y="703232"/>
              <a:ext cx="327334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dk1"/>
                  </a:solidFill>
                  <a:latin typeface="Old Standard TT"/>
                  <a:ea typeface="Old Standard TT"/>
                  <a:cs typeface="Old Standard TT"/>
                  <a:sym typeface="Old Standard TT"/>
                </a:rPr>
                <a:t>b</a:t>
              </a:r>
              <a:endParaRPr/>
            </a:p>
          </p:txBody>
        </p:sp>
      </p:grpSp>
      <p:cxnSp>
        <p:nvCxnSpPr>
          <p:cNvPr id="704" name="Google Shape;704;p48"/>
          <p:cNvCxnSpPr/>
          <p:nvPr/>
        </p:nvCxnSpPr>
        <p:spPr>
          <a:xfrm>
            <a:off x="7188200" y="1854200"/>
            <a:ext cx="3149600" cy="12700"/>
          </a:xfrm>
          <a:prstGeom prst="straightConnector1">
            <a:avLst/>
          </a:prstGeom>
          <a:noFill/>
          <a:ln cap="rnd" cmpd="sng" w="28575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05" name="Google Shape;705;p48"/>
          <p:cNvCxnSpPr/>
          <p:nvPr/>
        </p:nvCxnSpPr>
        <p:spPr>
          <a:xfrm>
            <a:off x="6830221" y="2946400"/>
            <a:ext cx="3489019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706" name="Google Shape;706;p48"/>
          <p:cNvCxnSpPr/>
          <p:nvPr/>
        </p:nvCxnSpPr>
        <p:spPr>
          <a:xfrm flipH="1" rot="10800000">
            <a:off x="6826926" y="841896"/>
            <a:ext cx="1026" cy="210982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707" name="Google Shape;707;p48"/>
          <p:cNvSpPr/>
          <p:nvPr/>
        </p:nvSpPr>
        <p:spPr>
          <a:xfrm>
            <a:off x="7964439" y="1743224"/>
            <a:ext cx="45720" cy="45720"/>
          </a:xfrm>
          <a:prstGeom prst="ellipse">
            <a:avLst/>
          </a:prstGeom>
          <a:solidFill>
            <a:schemeClr val="dk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8" name="Google Shape;708;p48"/>
          <p:cNvSpPr/>
          <p:nvPr/>
        </p:nvSpPr>
        <p:spPr>
          <a:xfrm>
            <a:off x="8300157" y="1872074"/>
            <a:ext cx="45720" cy="45720"/>
          </a:xfrm>
          <a:prstGeom prst="ellipse">
            <a:avLst/>
          </a:prstGeom>
          <a:solidFill>
            <a:schemeClr val="dk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9" name="Google Shape;709;p48"/>
          <p:cNvSpPr/>
          <p:nvPr/>
        </p:nvSpPr>
        <p:spPr>
          <a:xfrm>
            <a:off x="8769041" y="2098446"/>
            <a:ext cx="45720" cy="45720"/>
          </a:xfrm>
          <a:prstGeom prst="ellipse">
            <a:avLst/>
          </a:prstGeom>
          <a:solidFill>
            <a:schemeClr val="dk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0" name="Google Shape;710;p48"/>
          <p:cNvSpPr/>
          <p:nvPr/>
        </p:nvSpPr>
        <p:spPr>
          <a:xfrm>
            <a:off x="9024529" y="1165202"/>
            <a:ext cx="45720" cy="45720"/>
          </a:xfrm>
          <a:prstGeom prst="ellipse">
            <a:avLst/>
          </a:prstGeom>
          <a:solidFill>
            <a:schemeClr val="dk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1" name="Google Shape;711;p48"/>
          <p:cNvSpPr/>
          <p:nvPr/>
        </p:nvSpPr>
        <p:spPr>
          <a:xfrm>
            <a:off x="9438817" y="1695198"/>
            <a:ext cx="45719" cy="45719"/>
          </a:xfrm>
          <a:prstGeom prst="ellipse">
            <a:avLst/>
          </a:prstGeom>
          <a:solidFill>
            <a:schemeClr val="dk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2" name="Google Shape;712;p48"/>
          <p:cNvSpPr/>
          <p:nvPr/>
        </p:nvSpPr>
        <p:spPr>
          <a:xfrm>
            <a:off x="10106615" y="1788944"/>
            <a:ext cx="45720" cy="45720"/>
          </a:xfrm>
          <a:prstGeom prst="ellipse">
            <a:avLst/>
          </a:prstGeom>
          <a:solidFill>
            <a:schemeClr val="dk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3" name="Google Shape;713;p48"/>
          <p:cNvSpPr/>
          <p:nvPr/>
        </p:nvSpPr>
        <p:spPr>
          <a:xfrm>
            <a:off x="7161807" y="2510665"/>
            <a:ext cx="45720" cy="45720"/>
          </a:xfrm>
          <a:prstGeom prst="ellipse">
            <a:avLst/>
          </a:prstGeom>
          <a:solidFill>
            <a:schemeClr val="dk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4" name="Google Shape;714;p48"/>
          <p:cNvSpPr/>
          <p:nvPr/>
        </p:nvSpPr>
        <p:spPr>
          <a:xfrm>
            <a:off x="7688623" y="2670258"/>
            <a:ext cx="45720" cy="45720"/>
          </a:xfrm>
          <a:prstGeom prst="ellipse">
            <a:avLst/>
          </a:prstGeom>
          <a:solidFill>
            <a:schemeClr val="dk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5" name="Google Shape;715;p48"/>
          <p:cNvSpPr/>
          <p:nvPr/>
        </p:nvSpPr>
        <p:spPr>
          <a:xfrm>
            <a:off x="7737461" y="1990145"/>
            <a:ext cx="45720" cy="45720"/>
          </a:xfrm>
          <a:prstGeom prst="ellipse">
            <a:avLst/>
          </a:prstGeom>
          <a:solidFill>
            <a:schemeClr val="dk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6" name="Google Shape;716;p48"/>
          <p:cNvSpPr/>
          <p:nvPr/>
        </p:nvSpPr>
        <p:spPr>
          <a:xfrm>
            <a:off x="9796053" y="967321"/>
            <a:ext cx="45720" cy="45720"/>
          </a:xfrm>
          <a:prstGeom prst="ellipse">
            <a:avLst/>
          </a:prstGeom>
          <a:solidFill>
            <a:schemeClr val="dk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7" name="Google Shape;717;p48"/>
          <p:cNvSpPr/>
          <p:nvPr/>
        </p:nvSpPr>
        <p:spPr>
          <a:xfrm>
            <a:off x="10129475" y="2887726"/>
            <a:ext cx="290853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a</a:t>
            </a:r>
            <a:endParaRPr sz="20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718" name="Google Shape;718;p48"/>
          <p:cNvSpPr/>
          <p:nvPr/>
        </p:nvSpPr>
        <p:spPr>
          <a:xfrm>
            <a:off x="6498810" y="690532"/>
            <a:ext cx="327334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b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3" name="Google Shape;723;p49"/>
          <p:cNvGrpSpPr/>
          <p:nvPr/>
        </p:nvGrpSpPr>
        <p:grpSpPr>
          <a:xfrm>
            <a:off x="1300955" y="-3399117"/>
            <a:ext cx="10205635" cy="9023946"/>
            <a:chOff x="1186655" y="-3259417"/>
            <a:chExt cx="10205635" cy="9023946"/>
          </a:xfrm>
        </p:grpSpPr>
        <p:cxnSp>
          <p:nvCxnSpPr>
            <p:cNvPr id="724" name="Google Shape;724;p49"/>
            <p:cNvCxnSpPr/>
            <p:nvPr/>
          </p:nvCxnSpPr>
          <p:spPr>
            <a:xfrm>
              <a:off x="6812912" y="4790132"/>
              <a:ext cx="0" cy="374886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ash"/>
              <a:round/>
              <a:headEnd len="sm" w="sm" type="none"/>
              <a:tailEnd len="sm" w="sm" type="none"/>
            </a:ln>
          </p:spPr>
        </p:cxnSp>
        <p:sp>
          <p:nvSpPr>
            <p:cNvPr id="725" name="Google Shape;725;p49"/>
            <p:cNvSpPr/>
            <p:nvPr/>
          </p:nvSpPr>
          <p:spPr>
            <a:xfrm flipH="1" rot="-4408464">
              <a:off x="2860472" y="-3052744"/>
              <a:ext cx="6858000" cy="8610600"/>
            </a:xfrm>
            <a:prstGeom prst="arc">
              <a:avLst>
                <a:gd fmla="val 17376729" name="adj1"/>
                <a:gd fmla="val 3967437" name="adj2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726" name="Google Shape;726;p49"/>
            <p:cNvCxnSpPr/>
            <p:nvPr/>
          </p:nvCxnSpPr>
          <p:spPr>
            <a:xfrm>
              <a:off x="1806768" y="5165018"/>
              <a:ext cx="7841374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727" name="Google Shape;727;p49"/>
            <p:cNvSpPr/>
            <p:nvPr/>
          </p:nvSpPr>
          <p:spPr>
            <a:xfrm rot="-2792797">
              <a:off x="6740609" y="4695792"/>
              <a:ext cx="152400" cy="152400"/>
            </a:xfrm>
            <a:prstGeom prst="plus">
              <a:avLst>
                <a:gd fmla="val 40584" name="adj"/>
              </a:avLst>
            </a:prstGeom>
            <a:solidFill>
              <a:srgbClr val="FF0000"/>
            </a:solidFill>
            <a:ln cap="flat" cmpd="sng" w="254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728" name="Google Shape;728;p4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447385" y="5311235"/>
              <a:ext cx="247650" cy="2476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9" name="Google Shape;729;p4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9114010" y="3415393"/>
              <a:ext cx="666750" cy="409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30" name="Google Shape;730;p49"/>
            <p:cNvSpPr/>
            <p:nvPr/>
          </p:nvSpPr>
          <p:spPr>
            <a:xfrm>
              <a:off x="6239678" y="5189553"/>
              <a:ext cx="1146468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Old Standard TT"/>
                  <a:ea typeface="Old Standard TT"/>
                  <a:cs typeface="Old Standard TT"/>
                  <a:sym typeface="Old Standard TT"/>
                </a:rPr>
                <a:t>minimum</a:t>
              </a:r>
              <a:endParaRPr sz="24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endParaRPr>
            </a:p>
          </p:txBody>
        </p:sp>
      </p:grpSp>
      <p:sp>
        <p:nvSpPr>
          <p:cNvPr id="731" name="Google Shape;731;p49"/>
          <p:cNvSpPr txBox="1"/>
          <p:nvPr>
            <p:ph type="title"/>
          </p:nvPr>
        </p:nvSpPr>
        <p:spPr>
          <a:xfrm>
            <a:off x="608092" y="274638"/>
            <a:ext cx="10945654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general shape of cost functions</a:t>
            </a:r>
            <a:endParaRPr b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2" name="Google Shape;732;p49"/>
          <p:cNvSpPr txBox="1"/>
          <p:nvPr>
            <p:ph idx="1" type="body"/>
          </p:nvPr>
        </p:nvSpPr>
        <p:spPr>
          <a:xfrm>
            <a:off x="800100" y="4864100"/>
            <a:ext cx="11150600" cy="213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873" lvl="0" marL="342873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b="1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convex</a:t>
            </a:r>
            <a:r>
              <a:rPr b="0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function (like an upward facing cup or half-pipe)</a:t>
            </a:r>
            <a:endParaRPr/>
          </a:p>
          <a:p>
            <a:pPr indent="-342873" lvl="0" marL="342873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Almost all predictive models we see have convex cost functions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50"/>
          <p:cNvSpPr txBox="1"/>
          <p:nvPr>
            <p:ph type="title"/>
          </p:nvPr>
        </p:nvSpPr>
        <p:spPr>
          <a:xfrm>
            <a:off x="608092" y="274638"/>
            <a:ext cx="10945654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general shape of cost functions</a:t>
            </a:r>
            <a:endParaRPr b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38" name="Google Shape;738;p50"/>
          <p:cNvGrpSpPr/>
          <p:nvPr/>
        </p:nvGrpSpPr>
        <p:grpSpPr>
          <a:xfrm>
            <a:off x="2134902" y="1338189"/>
            <a:ext cx="8017983" cy="3736227"/>
            <a:chOff x="1817402" y="703189"/>
            <a:chExt cx="8017983" cy="3736227"/>
          </a:xfrm>
        </p:grpSpPr>
        <p:sp>
          <p:nvSpPr>
            <p:cNvPr id="739" name="Google Shape;739;p50"/>
            <p:cNvSpPr/>
            <p:nvPr/>
          </p:nvSpPr>
          <p:spPr>
            <a:xfrm>
              <a:off x="1817402" y="703189"/>
              <a:ext cx="7678755" cy="2862974"/>
            </a:xfrm>
            <a:custGeom>
              <a:rect b="b" l="l" r="r" t="t"/>
              <a:pathLst>
                <a:path extrusionOk="0" h="2862974" w="8242852">
                  <a:moveTo>
                    <a:pt x="0" y="0"/>
                  </a:moveTo>
                  <a:cubicBezTo>
                    <a:pt x="183321" y="293756"/>
                    <a:pt x="410006" y="598530"/>
                    <a:pt x="636104" y="781878"/>
                  </a:cubicBezTo>
                  <a:cubicBezTo>
                    <a:pt x="862202" y="965226"/>
                    <a:pt x="965285" y="687222"/>
                    <a:pt x="1356589" y="1100088"/>
                  </a:cubicBezTo>
                  <a:cubicBezTo>
                    <a:pt x="1747893" y="1512954"/>
                    <a:pt x="2832359" y="2831574"/>
                    <a:pt x="3551582" y="2862469"/>
                  </a:cubicBezTo>
                  <a:cubicBezTo>
                    <a:pt x="4270806" y="2893365"/>
                    <a:pt x="5044660" y="1497496"/>
                    <a:pt x="5671930" y="1285461"/>
                  </a:cubicBezTo>
                  <a:cubicBezTo>
                    <a:pt x="6299200" y="1073426"/>
                    <a:pt x="6886713" y="1621183"/>
                    <a:pt x="7315200" y="1590261"/>
                  </a:cubicBezTo>
                  <a:cubicBezTo>
                    <a:pt x="7743687" y="1559339"/>
                    <a:pt x="8242852" y="1099930"/>
                    <a:pt x="8242852" y="1099930"/>
                  </a:cubicBezTo>
                  <a:lnTo>
                    <a:pt x="8242852" y="1099930"/>
                  </a:lnTo>
                  <a:lnTo>
                    <a:pt x="8242852" y="1099930"/>
                  </a:ln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740" name="Google Shape;740;p50"/>
            <p:cNvCxnSpPr/>
            <p:nvPr/>
          </p:nvCxnSpPr>
          <p:spPr>
            <a:xfrm>
              <a:off x="1817402" y="4043189"/>
              <a:ext cx="7854442" cy="5295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741" name="Google Shape;741;p50"/>
            <p:cNvCxnSpPr/>
            <p:nvPr/>
          </p:nvCxnSpPr>
          <p:spPr>
            <a:xfrm>
              <a:off x="2804319" y="1828800"/>
              <a:ext cx="0" cy="0"/>
            </a:xfrm>
            <a:prstGeom prst="straightConnector1">
              <a:avLst/>
            </a:prstGeom>
            <a:noFill/>
            <a:ln cap="flat" cmpd="sng" w="9525">
              <a:solidFill>
                <a:srgbClr val="4A7DBA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42" name="Google Shape;742;p50"/>
            <p:cNvCxnSpPr/>
            <p:nvPr/>
          </p:nvCxnSpPr>
          <p:spPr>
            <a:xfrm>
              <a:off x="2880519" y="1828800"/>
              <a:ext cx="0" cy="0"/>
            </a:xfrm>
            <a:prstGeom prst="straightConnector1">
              <a:avLst/>
            </a:prstGeom>
            <a:noFill/>
            <a:ln cap="flat" cmpd="sng" w="9525">
              <a:solidFill>
                <a:srgbClr val="4A7DBA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43" name="Google Shape;743;p50"/>
            <p:cNvCxnSpPr/>
            <p:nvPr/>
          </p:nvCxnSpPr>
          <p:spPr>
            <a:xfrm>
              <a:off x="5126993" y="3566163"/>
              <a:ext cx="12316" cy="48232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ash"/>
              <a:round/>
              <a:headEnd len="sm" w="sm" type="none"/>
              <a:tailEnd len="sm" w="sm" type="none"/>
            </a:ln>
          </p:spPr>
        </p:cxnSp>
        <p:sp>
          <p:nvSpPr>
            <p:cNvPr id="744" name="Google Shape;744;p50"/>
            <p:cNvSpPr/>
            <p:nvPr/>
          </p:nvSpPr>
          <p:spPr>
            <a:xfrm rot="-2792797">
              <a:off x="5057957" y="3488841"/>
              <a:ext cx="152400" cy="152400"/>
            </a:xfrm>
            <a:prstGeom prst="plus">
              <a:avLst>
                <a:gd fmla="val 40584" name="adj"/>
              </a:avLst>
            </a:prstGeom>
            <a:solidFill>
              <a:srgbClr val="FF0000"/>
            </a:solidFill>
            <a:ln cap="flat" cmpd="sng" w="254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745" name="Google Shape;745;p50"/>
            <p:cNvCxnSpPr/>
            <p:nvPr/>
          </p:nvCxnSpPr>
          <p:spPr>
            <a:xfrm flipH="1">
              <a:off x="8590115" y="2300144"/>
              <a:ext cx="1613" cy="1753951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ash"/>
              <a:round/>
              <a:headEnd len="sm" w="sm" type="none"/>
              <a:tailEnd len="sm" w="sm" type="none"/>
            </a:ln>
          </p:spPr>
        </p:cxnSp>
        <p:sp>
          <p:nvSpPr>
            <p:cNvPr id="746" name="Google Shape;746;p50"/>
            <p:cNvSpPr/>
            <p:nvPr/>
          </p:nvSpPr>
          <p:spPr>
            <a:xfrm rot="-2792797">
              <a:off x="8522689" y="2226736"/>
              <a:ext cx="152400" cy="152400"/>
            </a:xfrm>
            <a:prstGeom prst="plus">
              <a:avLst>
                <a:gd fmla="val 40584" name="adj"/>
              </a:avLst>
            </a:prstGeom>
            <a:solidFill>
              <a:srgbClr val="FF0000"/>
            </a:solidFill>
            <a:ln cap="flat" cmpd="sng" w="254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747" name="Google Shape;747;p5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168635" y="1338943"/>
              <a:ext cx="666750" cy="4095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48" name="Google Shape;748;p5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9496156" y="4171256"/>
              <a:ext cx="247650" cy="2476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49" name="Google Shape;749;p50"/>
            <p:cNvSpPr/>
            <p:nvPr/>
          </p:nvSpPr>
          <p:spPr>
            <a:xfrm>
              <a:off x="4598155" y="4070084"/>
              <a:ext cx="1146468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Old Standard TT"/>
                  <a:ea typeface="Old Standard TT"/>
                  <a:cs typeface="Old Standard TT"/>
                  <a:sym typeface="Old Standard TT"/>
                </a:rPr>
                <a:t>minimum</a:t>
              </a:r>
              <a:endParaRPr sz="24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endParaRPr>
            </a:p>
          </p:txBody>
        </p:sp>
        <p:sp>
          <p:nvSpPr>
            <p:cNvPr id="750" name="Google Shape;750;p50"/>
            <p:cNvSpPr/>
            <p:nvPr/>
          </p:nvSpPr>
          <p:spPr>
            <a:xfrm>
              <a:off x="8016881" y="4070084"/>
              <a:ext cx="1146468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Old Standard TT"/>
                  <a:ea typeface="Old Standard TT"/>
                  <a:cs typeface="Old Standard TT"/>
                  <a:sym typeface="Old Standard TT"/>
                </a:rPr>
                <a:t>minimum</a:t>
              </a:r>
              <a:endParaRPr sz="24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endParaRPr>
            </a:p>
          </p:txBody>
        </p:sp>
      </p:grpSp>
      <p:sp>
        <p:nvSpPr>
          <p:cNvPr id="751" name="Google Shape;751;p50"/>
          <p:cNvSpPr txBox="1"/>
          <p:nvPr>
            <p:ph idx="1" type="body"/>
          </p:nvPr>
        </p:nvSpPr>
        <p:spPr>
          <a:xfrm>
            <a:off x="444500" y="4559300"/>
            <a:ext cx="11506200" cy="24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60"/>
              <a:buFont typeface="Arial"/>
              <a:buNone/>
            </a:pPr>
            <a:r>
              <a:t/>
            </a:r>
            <a:endParaRPr b="0" i="0" sz="296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873" lvl="0" marL="342873" marR="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Font typeface="Arial"/>
              <a:buChar char="•"/>
            </a:pPr>
            <a:r>
              <a:rPr b="0" i="0" lang="en-US" sz="296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b="1" i="0" lang="en-US" sz="296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non</a:t>
            </a:r>
            <a:r>
              <a:rPr b="0" i="0" lang="en-US" sz="296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i="0" lang="en-US" sz="296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convex</a:t>
            </a:r>
            <a:r>
              <a:rPr b="0" i="0" lang="en-US" sz="296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function (consisting of convex and concave parts)</a:t>
            </a:r>
            <a:endParaRPr/>
          </a:p>
          <a:p>
            <a:pPr indent="-342873" lvl="0" marL="342873" marR="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Font typeface="Arial"/>
              <a:buChar char="•"/>
            </a:pPr>
            <a:r>
              <a:rPr b="0" i="0" lang="en-US" sz="296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More complicated, harder to train</a:t>
            </a:r>
            <a:endParaRPr/>
          </a:p>
          <a:p>
            <a:pPr indent="-342873" lvl="0" marL="342873" marR="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Font typeface="Arial"/>
              <a:buChar char="•"/>
            </a:pPr>
            <a:r>
              <a:rPr b="0" i="0" lang="en-US" sz="296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But important examples include neural networks and feature learning</a:t>
            </a:r>
            <a:endParaRPr b="0" i="0" sz="296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51"/>
          <p:cNvSpPr txBox="1"/>
          <p:nvPr>
            <p:ph type="title"/>
          </p:nvPr>
        </p:nvSpPr>
        <p:spPr>
          <a:xfrm>
            <a:off x="608092" y="274638"/>
            <a:ext cx="10945654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general shape of cost functions</a:t>
            </a:r>
            <a:endParaRPr b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7" name="Google Shape;757;p51"/>
          <p:cNvSpPr txBox="1"/>
          <p:nvPr>
            <p:ph idx="1" type="body"/>
          </p:nvPr>
        </p:nvSpPr>
        <p:spPr>
          <a:xfrm>
            <a:off x="393700" y="4216400"/>
            <a:ext cx="11506200" cy="208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873" lvl="0" marL="342873" marR="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will learn how to deal with both flavors</a:t>
            </a:r>
            <a:endParaRPr/>
          </a:p>
          <a:p>
            <a:pPr indent="-342873" lvl="0" marL="342873" marR="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next few lectures we overview the most basic, but still highly effective, methods to find minima of both</a:t>
            </a:r>
            <a:endParaRPr/>
          </a:p>
          <a:p>
            <a:pPr indent="-139672" lvl="0" marL="342873" marR="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nonconvex.pdf" id="758" name="Google Shape;758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11772" y="1562100"/>
            <a:ext cx="5422517" cy="2565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nvex.pdf" id="759" name="Google Shape;759;p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2600" y="1343041"/>
            <a:ext cx="5456503" cy="27844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0" name="Google Shape;200;p27"/>
          <p:cNvGrpSpPr/>
          <p:nvPr/>
        </p:nvGrpSpPr>
        <p:grpSpPr>
          <a:xfrm>
            <a:off x="1564720" y="1355663"/>
            <a:ext cx="8330571" cy="5003646"/>
            <a:chOff x="1564720" y="1127063"/>
            <a:chExt cx="8330571" cy="5003646"/>
          </a:xfrm>
        </p:grpSpPr>
        <p:sp>
          <p:nvSpPr>
            <p:cNvPr id="201" name="Google Shape;201;p27"/>
            <p:cNvSpPr/>
            <p:nvPr/>
          </p:nvSpPr>
          <p:spPr>
            <a:xfrm>
              <a:off x="5607535" y="5761409"/>
              <a:ext cx="6144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1D1B10"/>
                  </a:solidFill>
                  <a:latin typeface="Old Standard TT"/>
                  <a:ea typeface="Old Standard TT"/>
                  <a:cs typeface="Old Standard TT"/>
                  <a:sym typeface="Old Standard TT"/>
                </a:rPr>
                <a:t>year</a:t>
              </a:r>
              <a:endParaRPr b="1" sz="1400">
                <a:solidFill>
                  <a:srgbClr val="1D1B1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02;p27"/>
            <p:cNvSpPr/>
            <p:nvPr/>
          </p:nvSpPr>
          <p:spPr>
            <a:xfrm rot="-5400000">
              <a:off x="728920" y="3306366"/>
              <a:ext cx="20409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1D1B10"/>
                  </a:solidFill>
                  <a:latin typeface="Old Standard TT"/>
                  <a:ea typeface="Old Standard TT"/>
                  <a:cs typeface="Old Standard TT"/>
                  <a:sym typeface="Old Standard TT"/>
                </a:rPr>
                <a:t>sea level rise [mm]</a:t>
              </a:r>
              <a:endParaRPr b="1" sz="1400">
                <a:solidFill>
                  <a:srgbClr val="1D1B1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03" name="Google Shape;203;p27"/>
            <p:cNvPicPr preferRelativeResize="0"/>
            <p:nvPr/>
          </p:nvPicPr>
          <p:blipFill rotWithShape="1">
            <a:blip r:embed="rId3">
              <a:alphaModFix/>
            </a:blip>
            <a:srcRect b="5633" l="4698" r="0" t="0"/>
            <a:stretch/>
          </p:blipFill>
          <p:spPr>
            <a:xfrm>
              <a:off x="1934051" y="1127063"/>
              <a:ext cx="7961239" cy="472786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04" name="Google Shape;204;p27"/>
          <p:cNvSpPr txBox="1"/>
          <p:nvPr>
            <p:ph type="title"/>
          </p:nvPr>
        </p:nvSpPr>
        <p:spPr>
          <a:xfrm>
            <a:off x="582692" y="160338"/>
            <a:ext cx="10945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</a:pPr>
            <a:r>
              <a:rPr b="0" i="0" lang="en-US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Regression in climate science</a:t>
            </a:r>
            <a:endParaRPr b="0" i="0" sz="4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9" name="Google Shape;209;p28"/>
          <p:cNvGrpSpPr/>
          <p:nvPr/>
        </p:nvGrpSpPr>
        <p:grpSpPr>
          <a:xfrm>
            <a:off x="1523579" y="1820213"/>
            <a:ext cx="9453933" cy="4537180"/>
            <a:chOff x="1536279" y="1413813"/>
            <a:chExt cx="9453933" cy="4537180"/>
          </a:xfrm>
        </p:grpSpPr>
        <p:sp>
          <p:nvSpPr>
            <p:cNvPr id="210" name="Google Shape;210;p28"/>
            <p:cNvSpPr/>
            <p:nvPr/>
          </p:nvSpPr>
          <p:spPr>
            <a:xfrm>
              <a:off x="1536279" y="4740448"/>
              <a:ext cx="735900" cy="513000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" name="Google Shape;211;p28"/>
            <p:cNvSpPr/>
            <p:nvPr/>
          </p:nvSpPr>
          <p:spPr>
            <a:xfrm>
              <a:off x="2272259" y="4740448"/>
              <a:ext cx="769500" cy="513000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" name="Google Shape;212;p28"/>
            <p:cNvSpPr/>
            <p:nvPr/>
          </p:nvSpPr>
          <p:spPr>
            <a:xfrm>
              <a:off x="3041691" y="4740448"/>
              <a:ext cx="591000" cy="5130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" name="Google Shape;213;p28"/>
            <p:cNvSpPr/>
            <p:nvPr/>
          </p:nvSpPr>
          <p:spPr>
            <a:xfrm>
              <a:off x="3632708" y="4740448"/>
              <a:ext cx="579900" cy="51300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" name="Google Shape;214;p28"/>
            <p:cNvSpPr/>
            <p:nvPr/>
          </p:nvSpPr>
          <p:spPr>
            <a:xfrm>
              <a:off x="4212570" y="4740448"/>
              <a:ext cx="513000" cy="513000"/>
            </a:xfrm>
            <a:prstGeom prst="rect">
              <a:avLst/>
            </a:prstGeom>
            <a:solidFill>
              <a:srgbClr val="17365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" name="Google Shape;215;p28"/>
            <p:cNvSpPr/>
            <p:nvPr/>
          </p:nvSpPr>
          <p:spPr>
            <a:xfrm>
              <a:off x="4719953" y="4740448"/>
              <a:ext cx="535800" cy="513000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" name="Google Shape;216;p28"/>
            <p:cNvSpPr/>
            <p:nvPr/>
          </p:nvSpPr>
          <p:spPr>
            <a:xfrm>
              <a:off x="5255792" y="4740448"/>
              <a:ext cx="465600" cy="513000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" name="Google Shape;217;p28"/>
            <p:cNvSpPr/>
            <p:nvPr/>
          </p:nvSpPr>
          <p:spPr>
            <a:xfrm>
              <a:off x="5721407" y="4740448"/>
              <a:ext cx="443100" cy="513000"/>
            </a:xfrm>
            <a:prstGeom prst="rect">
              <a:avLst/>
            </a:prstGeom>
            <a:solidFill>
              <a:srgbClr val="C2D59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" name="Google Shape;218;p28"/>
            <p:cNvSpPr/>
            <p:nvPr/>
          </p:nvSpPr>
          <p:spPr>
            <a:xfrm>
              <a:off x="6164582" y="4740448"/>
              <a:ext cx="443100" cy="513000"/>
            </a:xfrm>
            <a:prstGeom prst="rect">
              <a:avLst/>
            </a:prstGeom>
            <a:solidFill>
              <a:srgbClr val="44E4E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" name="Google Shape;219;p28"/>
            <p:cNvSpPr/>
            <p:nvPr/>
          </p:nvSpPr>
          <p:spPr>
            <a:xfrm>
              <a:off x="6607757" y="4740448"/>
              <a:ext cx="398400" cy="513000"/>
            </a:xfrm>
            <a:prstGeom prst="rect">
              <a:avLst/>
            </a:prstGeom>
            <a:solidFill>
              <a:srgbClr val="FBD4B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" name="Google Shape;220;p28"/>
            <p:cNvSpPr/>
            <p:nvPr/>
          </p:nvSpPr>
          <p:spPr>
            <a:xfrm>
              <a:off x="7006054" y="4740448"/>
              <a:ext cx="409500" cy="513000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" name="Google Shape;221;p28"/>
            <p:cNvSpPr/>
            <p:nvPr/>
          </p:nvSpPr>
          <p:spPr>
            <a:xfrm>
              <a:off x="7404351" y="4740448"/>
              <a:ext cx="454500" cy="51300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" name="Google Shape;222;p28"/>
            <p:cNvSpPr/>
            <p:nvPr/>
          </p:nvSpPr>
          <p:spPr>
            <a:xfrm>
              <a:off x="7858746" y="4740448"/>
              <a:ext cx="314100" cy="513000"/>
            </a:xfrm>
            <a:prstGeom prst="rect">
              <a:avLst/>
            </a:prstGeom>
            <a:solidFill>
              <a:srgbClr val="17365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" name="Google Shape;223;p28"/>
            <p:cNvSpPr/>
            <p:nvPr/>
          </p:nvSpPr>
          <p:spPr>
            <a:xfrm>
              <a:off x="8172896" y="4740448"/>
              <a:ext cx="314100" cy="513000"/>
            </a:xfrm>
            <a:prstGeom prst="rect">
              <a:avLst/>
            </a:prstGeom>
            <a:solidFill>
              <a:srgbClr val="F7A7A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" name="Google Shape;224;p28"/>
            <p:cNvSpPr/>
            <p:nvPr/>
          </p:nvSpPr>
          <p:spPr>
            <a:xfrm>
              <a:off x="8479215" y="4740448"/>
              <a:ext cx="272100" cy="513000"/>
            </a:xfrm>
            <a:prstGeom prst="rect">
              <a:avLst/>
            </a:prstGeom>
            <a:solidFill>
              <a:srgbClr val="538CD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" name="Google Shape;225;p28"/>
            <p:cNvSpPr/>
            <p:nvPr/>
          </p:nvSpPr>
          <p:spPr>
            <a:xfrm>
              <a:off x="8751294" y="4740448"/>
              <a:ext cx="269400" cy="513000"/>
            </a:xfrm>
            <a:prstGeom prst="rect">
              <a:avLst/>
            </a:prstGeom>
            <a:solidFill>
              <a:srgbClr val="95373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" name="Google Shape;226;p28"/>
            <p:cNvSpPr/>
            <p:nvPr/>
          </p:nvSpPr>
          <p:spPr>
            <a:xfrm>
              <a:off x="9014956" y="4740448"/>
              <a:ext cx="269400" cy="513000"/>
            </a:xfrm>
            <a:prstGeom prst="rect">
              <a:avLst/>
            </a:prstGeom>
            <a:solidFill>
              <a:srgbClr val="B2A0C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" name="Google Shape;227;p28"/>
            <p:cNvSpPr/>
            <p:nvPr/>
          </p:nvSpPr>
          <p:spPr>
            <a:xfrm>
              <a:off x="9457316" y="4740448"/>
              <a:ext cx="203400" cy="5130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" name="Google Shape;228;p28"/>
            <p:cNvSpPr/>
            <p:nvPr/>
          </p:nvSpPr>
          <p:spPr>
            <a:xfrm>
              <a:off x="9660671" y="4740448"/>
              <a:ext cx="230100" cy="51300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9" name="Google Shape;229;p28"/>
            <p:cNvSpPr/>
            <p:nvPr/>
          </p:nvSpPr>
          <p:spPr>
            <a:xfrm>
              <a:off x="10168358" y="4740448"/>
              <a:ext cx="457200" cy="513000"/>
            </a:xfrm>
            <a:prstGeom prst="rect">
              <a:avLst/>
            </a:prstGeom>
            <a:solidFill>
              <a:srgbClr val="C5D8F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" name="Google Shape;230;p28"/>
            <p:cNvSpPr/>
            <p:nvPr/>
          </p:nvSpPr>
          <p:spPr>
            <a:xfrm>
              <a:off x="1693512" y="5253404"/>
              <a:ext cx="92967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dk1"/>
                  </a:solidFill>
                  <a:latin typeface="Old Standard TT"/>
                  <a:ea typeface="Old Standard TT"/>
                  <a:cs typeface="Old Standard TT"/>
                  <a:sym typeface="Old Standard TT"/>
                </a:rPr>
                <a:t>1          2         3       4      5       6     7      8     9   10</a:t>
              </a:r>
              <a:endParaRPr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" name="Google Shape;231;p28"/>
            <p:cNvSpPr/>
            <p:nvPr/>
          </p:nvSpPr>
          <p:spPr>
            <a:xfrm>
              <a:off x="9958140" y="5501055"/>
              <a:ext cx="3900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dk1"/>
                  </a:solidFill>
                  <a:latin typeface="Old Standard TT"/>
                  <a:ea typeface="Old Standard TT"/>
                  <a:cs typeface="Old Standard TT"/>
                  <a:sym typeface="Old Standard TT"/>
                </a:rPr>
                <a:t>22</a:t>
              </a:r>
              <a:endParaRPr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C:\Users\Reza\Desktop\schematic-heart-vector-800952.jpg" id="232" name="Google Shape;232;p2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727840" y="1413813"/>
              <a:ext cx="2693601" cy="28353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3" name="Google Shape;233;p2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541478" y="2275061"/>
              <a:ext cx="781131" cy="88026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4" name="Google Shape;234;p28"/>
            <p:cNvSpPr/>
            <p:nvPr/>
          </p:nvSpPr>
          <p:spPr>
            <a:xfrm>
              <a:off x="7011639" y="5253404"/>
              <a:ext cx="3900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dk1"/>
                  </a:solidFill>
                  <a:latin typeface="Old Standard TT"/>
                  <a:ea typeface="Old Standard TT"/>
                  <a:cs typeface="Old Standard TT"/>
                  <a:sym typeface="Old Standard TT"/>
                </a:rPr>
                <a:t>11</a:t>
              </a:r>
              <a:endParaRPr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" name="Google Shape;235;p28"/>
            <p:cNvSpPr/>
            <p:nvPr/>
          </p:nvSpPr>
          <p:spPr>
            <a:xfrm>
              <a:off x="7428168" y="5253404"/>
              <a:ext cx="3900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dk1"/>
                  </a:solidFill>
                  <a:latin typeface="Old Standard TT"/>
                  <a:ea typeface="Old Standard TT"/>
                  <a:cs typeface="Old Standard TT"/>
                  <a:sym typeface="Old Standard TT"/>
                </a:rPr>
                <a:t>12</a:t>
              </a:r>
              <a:endParaRPr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" name="Google Shape;236;p28"/>
            <p:cNvSpPr/>
            <p:nvPr/>
          </p:nvSpPr>
          <p:spPr>
            <a:xfrm>
              <a:off x="7825866" y="5253404"/>
              <a:ext cx="3900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dk1"/>
                  </a:solidFill>
                  <a:latin typeface="Old Standard TT"/>
                  <a:ea typeface="Old Standard TT"/>
                  <a:cs typeface="Old Standard TT"/>
                  <a:sym typeface="Old Standard TT"/>
                </a:rPr>
                <a:t>13</a:t>
              </a:r>
              <a:endParaRPr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" name="Google Shape;237;p28"/>
            <p:cNvSpPr/>
            <p:nvPr/>
          </p:nvSpPr>
          <p:spPr>
            <a:xfrm>
              <a:off x="8129154" y="5253404"/>
              <a:ext cx="3900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dk1"/>
                  </a:solidFill>
                  <a:latin typeface="Old Standard TT"/>
                  <a:ea typeface="Old Standard TT"/>
                  <a:cs typeface="Old Standard TT"/>
                  <a:sym typeface="Old Standard TT"/>
                </a:rPr>
                <a:t>14</a:t>
              </a:r>
              <a:endParaRPr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" name="Google Shape;238;p28"/>
            <p:cNvSpPr/>
            <p:nvPr/>
          </p:nvSpPr>
          <p:spPr>
            <a:xfrm>
              <a:off x="8403519" y="5253404"/>
              <a:ext cx="3900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dk1"/>
                  </a:solidFill>
                  <a:latin typeface="Old Standard TT"/>
                  <a:ea typeface="Old Standard TT"/>
                  <a:cs typeface="Old Standard TT"/>
                  <a:sym typeface="Old Standard TT"/>
                </a:rPr>
                <a:t>15</a:t>
              </a:r>
              <a:endParaRPr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" name="Google Shape;239;p28"/>
            <p:cNvSpPr/>
            <p:nvPr/>
          </p:nvSpPr>
          <p:spPr>
            <a:xfrm>
              <a:off x="8668701" y="5253404"/>
              <a:ext cx="3900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dk1"/>
                  </a:solidFill>
                  <a:latin typeface="Old Standard TT"/>
                  <a:ea typeface="Old Standard TT"/>
                  <a:cs typeface="Old Standard TT"/>
                  <a:sym typeface="Old Standard TT"/>
                </a:rPr>
                <a:t>16</a:t>
              </a:r>
              <a:endParaRPr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" name="Google Shape;240;p28"/>
            <p:cNvSpPr/>
            <p:nvPr/>
          </p:nvSpPr>
          <p:spPr>
            <a:xfrm>
              <a:off x="8938218" y="5253404"/>
              <a:ext cx="3900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dk1"/>
                  </a:solidFill>
                  <a:latin typeface="Old Standard TT"/>
                  <a:ea typeface="Old Standard TT"/>
                  <a:cs typeface="Old Standard TT"/>
                  <a:sym typeface="Old Standard TT"/>
                </a:rPr>
                <a:t>17</a:t>
              </a:r>
              <a:endParaRPr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" name="Google Shape;241;p28"/>
            <p:cNvSpPr/>
            <p:nvPr/>
          </p:nvSpPr>
          <p:spPr>
            <a:xfrm>
              <a:off x="9172148" y="5481380"/>
              <a:ext cx="3900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dk1"/>
                  </a:solidFill>
                  <a:latin typeface="Old Standard TT"/>
                  <a:ea typeface="Old Standard TT"/>
                  <a:cs typeface="Old Standard TT"/>
                  <a:sym typeface="Old Standard TT"/>
                </a:rPr>
                <a:t>18</a:t>
              </a:r>
              <a:endParaRPr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" name="Google Shape;242;p28"/>
            <p:cNvSpPr/>
            <p:nvPr/>
          </p:nvSpPr>
          <p:spPr>
            <a:xfrm>
              <a:off x="9353966" y="5253404"/>
              <a:ext cx="3900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dk1"/>
                  </a:solidFill>
                  <a:latin typeface="Old Standard TT"/>
                  <a:ea typeface="Old Standard TT"/>
                  <a:cs typeface="Old Standard TT"/>
                  <a:sym typeface="Old Standard TT"/>
                </a:rPr>
                <a:t>19</a:t>
              </a:r>
              <a:endParaRPr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" name="Google Shape;243;p28"/>
            <p:cNvSpPr/>
            <p:nvPr/>
          </p:nvSpPr>
          <p:spPr>
            <a:xfrm>
              <a:off x="9591362" y="5253404"/>
              <a:ext cx="3900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dk1"/>
                  </a:solidFill>
                  <a:latin typeface="Old Standard TT"/>
                  <a:ea typeface="Old Standard TT"/>
                  <a:cs typeface="Old Standard TT"/>
                  <a:sym typeface="Old Standard TT"/>
                </a:rPr>
                <a:t>20</a:t>
              </a:r>
              <a:endParaRPr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4" name="Google Shape;244;p28"/>
            <p:cNvSpPr/>
            <p:nvPr/>
          </p:nvSpPr>
          <p:spPr>
            <a:xfrm>
              <a:off x="9729530" y="5501055"/>
              <a:ext cx="3900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dk1"/>
                  </a:solidFill>
                  <a:latin typeface="Old Standard TT"/>
                  <a:ea typeface="Old Standard TT"/>
                  <a:cs typeface="Old Standard TT"/>
                  <a:sym typeface="Old Standard TT"/>
                </a:rPr>
                <a:t>21</a:t>
              </a:r>
              <a:endParaRPr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" name="Google Shape;245;p28"/>
            <p:cNvSpPr/>
            <p:nvPr/>
          </p:nvSpPr>
          <p:spPr>
            <a:xfrm>
              <a:off x="10233710" y="5247614"/>
              <a:ext cx="3387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dk1"/>
                  </a:solidFill>
                  <a:latin typeface="Old Standard TT"/>
                  <a:ea typeface="Old Standard TT"/>
                  <a:cs typeface="Old Standard TT"/>
                  <a:sym typeface="Old Standard TT"/>
                </a:rPr>
                <a:t>X</a:t>
              </a:r>
              <a:endParaRPr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46" name="Google Shape;246;p28"/>
            <p:cNvCxnSpPr/>
            <p:nvPr/>
          </p:nvCxnSpPr>
          <p:spPr>
            <a:xfrm>
              <a:off x="9367057" y="5142479"/>
              <a:ext cx="0" cy="388800"/>
            </a:xfrm>
            <a:prstGeom prst="straightConnector1">
              <a:avLst/>
            </a:prstGeom>
            <a:noFill/>
            <a:ln cap="flat" cmpd="sng" w="9525">
              <a:solidFill>
                <a:srgbClr val="262626"/>
              </a:solidFill>
              <a:prstDash val="dash"/>
              <a:round/>
              <a:headEnd len="sm" w="sm" type="none"/>
              <a:tailEnd len="sm" w="sm" type="none"/>
            </a:ln>
          </p:spPr>
        </p:cxnSp>
        <p:sp>
          <p:nvSpPr>
            <p:cNvPr id="247" name="Google Shape;247;p28"/>
            <p:cNvSpPr/>
            <p:nvPr/>
          </p:nvSpPr>
          <p:spPr>
            <a:xfrm>
              <a:off x="9284227" y="4740448"/>
              <a:ext cx="182400" cy="513000"/>
            </a:xfrm>
            <a:prstGeom prst="rect">
              <a:avLst/>
            </a:prstGeom>
            <a:solidFill>
              <a:srgbClr val="93895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48" name="Google Shape;248;p28"/>
            <p:cNvCxnSpPr/>
            <p:nvPr/>
          </p:nvCxnSpPr>
          <p:spPr>
            <a:xfrm>
              <a:off x="9917312" y="5154383"/>
              <a:ext cx="0" cy="388800"/>
            </a:xfrm>
            <a:prstGeom prst="straightConnector1">
              <a:avLst/>
            </a:prstGeom>
            <a:noFill/>
            <a:ln cap="flat" cmpd="sng" w="9525">
              <a:solidFill>
                <a:srgbClr val="262626"/>
              </a:solidFill>
              <a:prstDash val="dash"/>
              <a:round/>
              <a:headEnd len="sm" w="sm" type="none"/>
              <a:tailEnd len="sm" w="sm" type="none"/>
            </a:ln>
          </p:spPr>
        </p:cxnSp>
        <p:cxnSp>
          <p:nvCxnSpPr>
            <p:cNvPr id="249" name="Google Shape;249;p28"/>
            <p:cNvCxnSpPr/>
            <p:nvPr/>
          </p:nvCxnSpPr>
          <p:spPr>
            <a:xfrm>
              <a:off x="10136047" y="5152457"/>
              <a:ext cx="0" cy="388800"/>
            </a:xfrm>
            <a:prstGeom prst="straightConnector1">
              <a:avLst/>
            </a:prstGeom>
            <a:noFill/>
            <a:ln cap="flat" cmpd="sng" w="9525">
              <a:solidFill>
                <a:srgbClr val="262626"/>
              </a:solidFill>
              <a:prstDash val="dash"/>
              <a:round/>
              <a:headEnd len="sm" w="sm" type="none"/>
              <a:tailEnd len="sm" w="sm" type="none"/>
            </a:ln>
          </p:spPr>
        </p:cxnSp>
        <p:sp>
          <p:nvSpPr>
            <p:cNvPr id="250" name="Google Shape;250;p28"/>
            <p:cNvSpPr/>
            <p:nvPr/>
          </p:nvSpPr>
          <p:spPr>
            <a:xfrm>
              <a:off x="9890674" y="4740448"/>
              <a:ext cx="129000" cy="513000"/>
            </a:xfrm>
            <a:prstGeom prst="rect">
              <a:avLst/>
            </a:prstGeom>
            <a:solidFill>
              <a:srgbClr val="B2A0C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1" name="Google Shape;251;p28"/>
            <p:cNvSpPr/>
            <p:nvPr/>
          </p:nvSpPr>
          <p:spPr>
            <a:xfrm>
              <a:off x="10011286" y="4740448"/>
              <a:ext cx="157200" cy="513000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http://mentone-educational.com.au/var/files/uploads/images/pe_006.jpg" id="252" name="Google Shape;252;p2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7718858" y="2298006"/>
              <a:ext cx="1012852" cy="81712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3" name="Google Shape;253;p28"/>
            <p:cNvSpPr/>
            <p:nvPr/>
          </p:nvSpPr>
          <p:spPr>
            <a:xfrm>
              <a:off x="7421564" y="1816750"/>
              <a:ext cx="1637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Old Standard TT"/>
                  <a:ea typeface="Old Standard TT"/>
                  <a:cs typeface="Old Standard TT"/>
                  <a:sym typeface="Old Standard TT"/>
                </a:rPr>
                <a:t>blood pressure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" name="Google Shape;254;p28"/>
            <p:cNvSpPr/>
            <p:nvPr/>
          </p:nvSpPr>
          <p:spPr>
            <a:xfrm>
              <a:off x="3158715" y="1812429"/>
              <a:ext cx="14367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Old Standard TT"/>
                  <a:ea typeface="Old Standard TT"/>
                  <a:cs typeface="Old Standard TT"/>
                  <a:sym typeface="Old Standard TT"/>
                </a:rPr>
                <a:t>glucose level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" name="Google Shape;255;p28"/>
            <p:cNvSpPr/>
            <p:nvPr/>
          </p:nvSpPr>
          <p:spPr>
            <a:xfrm>
              <a:off x="3320962" y="2167711"/>
              <a:ext cx="1141800" cy="1078200"/>
            </a:xfrm>
            <a:prstGeom prst="ellipse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" name="Google Shape;256;p28"/>
            <p:cNvSpPr/>
            <p:nvPr/>
          </p:nvSpPr>
          <p:spPr>
            <a:xfrm>
              <a:off x="7644791" y="2188977"/>
              <a:ext cx="1141800" cy="1078200"/>
            </a:xfrm>
            <a:prstGeom prst="ellipse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57" name="Google Shape;257;p28"/>
            <p:cNvCxnSpPr>
              <a:endCxn id="256" idx="2"/>
            </p:cNvCxnSpPr>
            <p:nvPr/>
          </p:nvCxnSpPr>
          <p:spPr>
            <a:xfrm>
              <a:off x="6422291" y="2325477"/>
              <a:ext cx="1222500" cy="4026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58" name="Google Shape;258;p28"/>
            <p:cNvCxnSpPr>
              <a:stCxn id="255" idx="7"/>
            </p:cNvCxnSpPr>
            <p:nvPr/>
          </p:nvCxnSpPr>
          <p:spPr>
            <a:xfrm>
              <a:off x="4295549" y="2325610"/>
              <a:ext cx="1314600" cy="7089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59" name="Google Shape;259;p28"/>
            <p:cNvSpPr/>
            <p:nvPr/>
          </p:nvSpPr>
          <p:spPr>
            <a:xfrm>
              <a:off x="5938568" y="2011990"/>
              <a:ext cx="346800" cy="446700"/>
            </a:xfrm>
            <a:prstGeom prst="rect">
              <a:avLst/>
            </a:prstGeom>
            <a:solidFill>
              <a:schemeClr val="lt1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" name="Google Shape;260;p28"/>
            <p:cNvSpPr/>
            <p:nvPr/>
          </p:nvSpPr>
          <p:spPr>
            <a:xfrm>
              <a:off x="5591713" y="3002492"/>
              <a:ext cx="63600" cy="63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" name="Google Shape;261;p28"/>
            <p:cNvSpPr/>
            <p:nvPr/>
          </p:nvSpPr>
          <p:spPr>
            <a:xfrm>
              <a:off x="6376868" y="2286827"/>
              <a:ext cx="63600" cy="63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62" name="Google Shape;262;p28"/>
            <p:cNvCxnSpPr>
              <a:stCxn id="255" idx="4"/>
            </p:cNvCxnSpPr>
            <p:nvPr/>
          </p:nvCxnSpPr>
          <p:spPr>
            <a:xfrm flipH="1">
              <a:off x="1730062" y="3245911"/>
              <a:ext cx="2161800" cy="14943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263" name="Google Shape;263;p28"/>
            <p:cNvCxnSpPr>
              <a:stCxn id="255" idx="4"/>
            </p:cNvCxnSpPr>
            <p:nvPr/>
          </p:nvCxnSpPr>
          <p:spPr>
            <a:xfrm>
              <a:off x="3891862" y="3245911"/>
              <a:ext cx="437700" cy="14943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264" name="Google Shape;264;p28"/>
            <p:cNvCxnSpPr>
              <a:stCxn id="255" idx="4"/>
            </p:cNvCxnSpPr>
            <p:nvPr/>
          </p:nvCxnSpPr>
          <p:spPr>
            <a:xfrm flipH="1">
              <a:off x="2474962" y="3245911"/>
              <a:ext cx="1416900" cy="14943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265" name="Google Shape;265;p28"/>
            <p:cNvCxnSpPr>
              <a:stCxn id="255" idx="4"/>
            </p:cNvCxnSpPr>
            <p:nvPr/>
          </p:nvCxnSpPr>
          <p:spPr>
            <a:xfrm flipH="1">
              <a:off x="2827462" y="3245911"/>
              <a:ext cx="1064400" cy="14943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266" name="Google Shape;266;p28"/>
            <p:cNvCxnSpPr>
              <a:stCxn id="255" idx="4"/>
              <a:endCxn id="218" idx="0"/>
            </p:cNvCxnSpPr>
            <p:nvPr/>
          </p:nvCxnSpPr>
          <p:spPr>
            <a:xfrm>
              <a:off x="3891862" y="3245911"/>
              <a:ext cx="2494200" cy="1494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267" name="Google Shape;267;p28"/>
            <p:cNvCxnSpPr>
              <a:stCxn id="256" idx="4"/>
              <a:endCxn id="228" idx="0"/>
            </p:cNvCxnSpPr>
            <p:nvPr/>
          </p:nvCxnSpPr>
          <p:spPr>
            <a:xfrm>
              <a:off x="8215691" y="3267177"/>
              <a:ext cx="1560000" cy="14733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268" name="Google Shape;268;p28"/>
            <p:cNvCxnSpPr>
              <a:stCxn id="256" idx="4"/>
              <a:endCxn id="216" idx="0"/>
            </p:cNvCxnSpPr>
            <p:nvPr/>
          </p:nvCxnSpPr>
          <p:spPr>
            <a:xfrm flipH="1">
              <a:off x="5488691" y="3267177"/>
              <a:ext cx="2727000" cy="14733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269" name="Google Shape;269;p28"/>
            <p:cNvCxnSpPr>
              <a:stCxn id="256" idx="4"/>
              <a:endCxn id="218" idx="0"/>
            </p:cNvCxnSpPr>
            <p:nvPr/>
          </p:nvCxnSpPr>
          <p:spPr>
            <a:xfrm flipH="1">
              <a:off x="6385991" y="3267177"/>
              <a:ext cx="1829700" cy="14733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270" name="Google Shape;270;p28"/>
            <p:cNvCxnSpPr>
              <a:stCxn id="256" idx="4"/>
            </p:cNvCxnSpPr>
            <p:nvPr/>
          </p:nvCxnSpPr>
          <p:spPr>
            <a:xfrm flipH="1">
              <a:off x="7470491" y="3267177"/>
              <a:ext cx="745200" cy="14730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271" name="Google Shape;271;p28"/>
            <p:cNvCxnSpPr>
              <a:stCxn id="256" idx="4"/>
              <a:endCxn id="221" idx="0"/>
            </p:cNvCxnSpPr>
            <p:nvPr/>
          </p:nvCxnSpPr>
          <p:spPr>
            <a:xfrm flipH="1">
              <a:off x="7631591" y="3267177"/>
              <a:ext cx="584100" cy="14733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272" name="Google Shape;272;p28"/>
            <p:cNvCxnSpPr>
              <a:stCxn id="256" idx="4"/>
              <a:endCxn id="224" idx="0"/>
            </p:cNvCxnSpPr>
            <p:nvPr/>
          </p:nvCxnSpPr>
          <p:spPr>
            <a:xfrm>
              <a:off x="8215691" y="3267177"/>
              <a:ext cx="399600" cy="14733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273" name="Google Shape;273;p28"/>
            <p:cNvSpPr/>
            <p:nvPr/>
          </p:nvSpPr>
          <p:spPr>
            <a:xfrm>
              <a:off x="5308794" y="5581693"/>
              <a:ext cx="15216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Old Standard TT"/>
                  <a:ea typeface="Old Standard TT"/>
                  <a:cs typeface="Old Standard TT"/>
                  <a:sym typeface="Old Standard TT"/>
                </a:rPr>
                <a:t>chromosomes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74" name="Google Shape;274;p28"/>
          <p:cNvSpPr txBox="1"/>
          <p:nvPr>
            <p:ph type="title"/>
          </p:nvPr>
        </p:nvSpPr>
        <p:spPr>
          <a:xfrm>
            <a:off x="582692" y="160338"/>
            <a:ext cx="10945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50"/>
              <a:buFont typeface="Calibri"/>
              <a:buNone/>
            </a:pPr>
            <a:r>
              <a:rPr b="0" i="0" lang="en-US" sz="40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Regression in genetics</a:t>
            </a:r>
            <a:br>
              <a:rPr b="0" i="0" lang="en-US" sz="40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40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b="0" i="0" lang="en-US" sz="350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 do genes correlate with health factors?)</a:t>
            </a:r>
            <a:endParaRPr b="0" i="0" sz="350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9" name="Google Shape;279;p29"/>
          <p:cNvGrpSpPr/>
          <p:nvPr/>
        </p:nvGrpSpPr>
        <p:grpSpPr>
          <a:xfrm>
            <a:off x="254196" y="1992598"/>
            <a:ext cx="11790947" cy="3600510"/>
            <a:chOff x="254196" y="1992598"/>
            <a:chExt cx="11790947" cy="3600510"/>
          </a:xfrm>
        </p:grpSpPr>
        <p:pic>
          <p:nvPicPr>
            <p:cNvPr id="280" name="Google Shape;280;p29"/>
            <p:cNvPicPr preferRelativeResize="0"/>
            <p:nvPr/>
          </p:nvPicPr>
          <p:blipFill rotWithShape="1">
            <a:blip r:embed="rId3">
              <a:alphaModFix/>
            </a:blip>
            <a:srcRect b="15160" l="54946" r="0" t="0"/>
            <a:stretch/>
          </p:blipFill>
          <p:spPr>
            <a:xfrm>
              <a:off x="6624371" y="2392708"/>
              <a:ext cx="5420772" cy="3200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1" name="Google Shape;281;p29"/>
            <p:cNvSpPr/>
            <p:nvPr/>
          </p:nvSpPr>
          <p:spPr>
            <a:xfrm>
              <a:off x="2417004" y="1992598"/>
              <a:ext cx="11031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dk1"/>
                  </a:solidFill>
                  <a:latin typeface="Old Standard TT"/>
                  <a:ea typeface="Old Standard TT"/>
                  <a:cs typeface="Old Standard TT"/>
                  <a:sym typeface="Old Standard TT"/>
                </a:rPr>
                <a:t>Normal </a:t>
              </a:r>
              <a:endParaRPr sz="24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endParaRPr>
            </a:p>
          </p:txBody>
        </p:sp>
        <p:sp>
          <p:nvSpPr>
            <p:cNvPr id="282" name="Google Shape;282;p29"/>
            <p:cNvSpPr/>
            <p:nvPr/>
          </p:nvSpPr>
          <p:spPr>
            <a:xfrm>
              <a:off x="8812017" y="1992598"/>
              <a:ext cx="10455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dk1"/>
                  </a:solidFill>
                  <a:latin typeface="Old Standard TT"/>
                  <a:ea typeface="Old Standard TT"/>
                  <a:cs typeface="Old Standard TT"/>
                  <a:sym typeface="Old Standard TT"/>
                </a:rPr>
                <a:t>ADHD </a:t>
              </a:r>
              <a:endParaRPr sz="24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endParaRPr>
            </a:p>
          </p:txBody>
        </p:sp>
        <p:pic>
          <p:nvPicPr>
            <p:cNvPr id="283" name="Google Shape;283;p29"/>
            <p:cNvPicPr preferRelativeResize="0"/>
            <p:nvPr/>
          </p:nvPicPr>
          <p:blipFill rotWithShape="1">
            <a:blip r:embed="rId3">
              <a:alphaModFix/>
            </a:blip>
            <a:srcRect b="15160" l="0" r="54879" t="0"/>
            <a:stretch/>
          </p:blipFill>
          <p:spPr>
            <a:xfrm>
              <a:off x="254196" y="2392708"/>
              <a:ext cx="5428805" cy="32004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84" name="Google Shape;284;p29"/>
          <p:cNvSpPr txBox="1"/>
          <p:nvPr>
            <p:ph type="title"/>
          </p:nvPr>
        </p:nvSpPr>
        <p:spPr>
          <a:xfrm>
            <a:off x="582692" y="160338"/>
            <a:ext cx="10945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50"/>
              <a:buFont typeface="Calibri"/>
              <a:buNone/>
            </a:pPr>
            <a:r>
              <a:rPr b="0" i="0" lang="en-US" sz="40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Regression in neuroscience</a:t>
            </a:r>
            <a:br>
              <a:rPr b="0" i="0" lang="en-US" sz="40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40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b="0" i="0" lang="en-US" sz="350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 does neural activity correlate with specific diseases?)</a:t>
            </a:r>
            <a:endParaRPr b="0" i="0" sz="350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9" name="Google Shape;289;p30"/>
          <p:cNvGrpSpPr/>
          <p:nvPr/>
        </p:nvGrpSpPr>
        <p:grpSpPr>
          <a:xfrm>
            <a:off x="444500" y="1467164"/>
            <a:ext cx="11364619" cy="4114800"/>
            <a:chOff x="444500" y="1403664"/>
            <a:chExt cx="11364619" cy="4114800"/>
          </a:xfrm>
        </p:grpSpPr>
        <p:pic>
          <p:nvPicPr>
            <p:cNvPr id="290" name="Google Shape;290;p30"/>
            <p:cNvPicPr preferRelativeResize="0"/>
            <p:nvPr/>
          </p:nvPicPr>
          <p:blipFill rotWithShape="1">
            <a:blip r:embed="rId3">
              <a:alphaModFix/>
            </a:blip>
            <a:srcRect b="0" l="89" r="615" t="0"/>
            <a:stretch/>
          </p:blipFill>
          <p:spPr>
            <a:xfrm>
              <a:off x="444500" y="1403664"/>
              <a:ext cx="5581651" cy="4114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1" name="Google Shape;291;p3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230870" y="1403664"/>
              <a:ext cx="5578249" cy="41148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92" name="Google Shape;292;p30"/>
          <p:cNvSpPr txBox="1"/>
          <p:nvPr>
            <p:ph type="title"/>
          </p:nvPr>
        </p:nvSpPr>
        <p:spPr>
          <a:xfrm>
            <a:off x="582692" y="160338"/>
            <a:ext cx="10945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</a:pPr>
            <a:r>
              <a:rPr b="0" i="0" lang="en-US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Regression in machine vision</a:t>
            </a:r>
            <a:endParaRPr b="0" i="0" sz="4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7" name="Google Shape;297;p31"/>
          <p:cNvGrpSpPr/>
          <p:nvPr/>
        </p:nvGrpSpPr>
        <p:grpSpPr>
          <a:xfrm>
            <a:off x="3802937" y="3862419"/>
            <a:ext cx="3953942" cy="2605726"/>
            <a:chOff x="3777537" y="2071719"/>
            <a:chExt cx="3953942" cy="2605726"/>
          </a:xfrm>
        </p:grpSpPr>
        <p:sp>
          <p:nvSpPr>
            <p:cNvPr id="298" name="Google Shape;298;p31"/>
            <p:cNvSpPr/>
            <p:nvPr/>
          </p:nvSpPr>
          <p:spPr>
            <a:xfrm>
              <a:off x="4316073" y="3098903"/>
              <a:ext cx="91500" cy="91500"/>
            </a:xfrm>
            <a:prstGeom prst="ellipse">
              <a:avLst/>
            </a:prstGeom>
            <a:solidFill>
              <a:srgbClr val="FF4F5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9" name="Google Shape;299;p31"/>
            <p:cNvSpPr/>
            <p:nvPr/>
          </p:nvSpPr>
          <p:spPr>
            <a:xfrm>
              <a:off x="5795450" y="4100561"/>
              <a:ext cx="91500" cy="91500"/>
            </a:xfrm>
            <a:prstGeom prst="ellipse">
              <a:avLst/>
            </a:prstGeom>
            <a:solidFill>
              <a:srgbClr val="FF4F5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0" name="Google Shape;300;p31"/>
            <p:cNvSpPr/>
            <p:nvPr/>
          </p:nvSpPr>
          <p:spPr>
            <a:xfrm>
              <a:off x="4620873" y="2794103"/>
              <a:ext cx="91500" cy="91500"/>
            </a:xfrm>
            <a:prstGeom prst="ellipse">
              <a:avLst/>
            </a:prstGeom>
            <a:solidFill>
              <a:srgbClr val="FF4F5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1" name="Google Shape;301;p31"/>
            <p:cNvSpPr/>
            <p:nvPr/>
          </p:nvSpPr>
          <p:spPr>
            <a:xfrm>
              <a:off x="4392273" y="3937103"/>
              <a:ext cx="91500" cy="91500"/>
            </a:xfrm>
            <a:prstGeom prst="ellipse">
              <a:avLst/>
            </a:prstGeom>
            <a:solidFill>
              <a:srgbClr val="FF4F5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" name="Google Shape;302;p31"/>
            <p:cNvSpPr/>
            <p:nvPr/>
          </p:nvSpPr>
          <p:spPr>
            <a:xfrm>
              <a:off x="4514012" y="3520893"/>
              <a:ext cx="91500" cy="91500"/>
            </a:xfrm>
            <a:prstGeom prst="ellipse">
              <a:avLst/>
            </a:prstGeom>
            <a:solidFill>
              <a:srgbClr val="FF4F5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3" name="Google Shape;303;p31"/>
            <p:cNvSpPr/>
            <p:nvPr/>
          </p:nvSpPr>
          <p:spPr>
            <a:xfrm>
              <a:off x="5093313" y="3343907"/>
              <a:ext cx="91500" cy="91500"/>
            </a:xfrm>
            <a:prstGeom prst="ellipse">
              <a:avLst/>
            </a:prstGeom>
            <a:solidFill>
              <a:srgbClr val="FF4F5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4" name="Google Shape;304;p31"/>
            <p:cNvSpPr/>
            <p:nvPr/>
          </p:nvSpPr>
          <p:spPr>
            <a:xfrm>
              <a:off x="4584503" y="2234260"/>
              <a:ext cx="91500" cy="91500"/>
            </a:xfrm>
            <a:prstGeom prst="ellipse">
              <a:avLst/>
            </a:prstGeom>
            <a:solidFill>
              <a:srgbClr val="FF4F5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" name="Google Shape;305;p31"/>
            <p:cNvSpPr/>
            <p:nvPr/>
          </p:nvSpPr>
          <p:spPr>
            <a:xfrm>
              <a:off x="4748435" y="3221319"/>
              <a:ext cx="91500" cy="91500"/>
            </a:xfrm>
            <a:prstGeom prst="ellipse">
              <a:avLst/>
            </a:prstGeom>
            <a:solidFill>
              <a:srgbClr val="FF4F5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" name="Google Shape;306;p31"/>
            <p:cNvSpPr/>
            <p:nvPr/>
          </p:nvSpPr>
          <p:spPr>
            <a:xfrm>
              <a:off x="4919596" y="3982823"/>
              <a:ext cx="91500" cy="91500"/>
            </a:xfrm>
            <a:prstGeom prst="ellipse">
              <a:avLst/>
            </a:prstGeom>
            <a:solidFill>
              <a:srgbClr val="FF4F5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" name="Google Shape;307;p31"/>
            <p:cNvSpPr/>
            <p:nvPr/>
          </p:nvSpPr>
          <p:spPr>
            <a:xfrm>
              <a:off x="5485292" y="3765894"/>
              <a:ext cx="91500" cy="91500"/>
            </a:xfrm>
            <a:prstGeom prst="ellipse">
              <a:avLst/>
            </a:prstGeom>
            <a:solidFill>
              <a:srgbClr val="FF4F5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" name="Google Shape;308;p31"/>
            <p:cNvSpPr/>
            <p:nvPr/>
          </p:nvSpPr>
          <p:spPr>
            <a:xfrm>
              <a:off x="4140214" y="2183372"/>
              <a:ext cx="2416655" cy="2130628"/>
            </a:xfrm>
            <a:custGeom>
              <a:rect b="b" l="l" r="r" t="t"/>
              <a:pathLst>
                <a:path extrusionOk="0" h="12768" w="17412">
                  <a:moveTo>
                    <a:pt x="0" y="0"/>
                  </a:moveTo>
                  <a:lnTo>
                    <a:pt x="6807" y="39"/>
                  </a:lnTo>
                  <a:lnTo>
                    <a:pt x="17412" y="12768"/>
                  </a:lnTo>
                  <a:lnTo>
                    <a:pt x="104" y="12765"/>
                  </a:lnTo>
                  <a:cubicBezTo>
                    <a:pt x="58" y="8528"/>
                    <a:pt x="46" y="4237"/>
                    <a:pt x="0" y="0"/>
                  </a:cubicBezTo>
                  <a:close/>
                </a:path>
              </a:pathLst>
            </a:custGeom>
            <a:solidFill>
              <a:srgbClr val="FF4F57">
                <a:alpha val="3373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" name="Google Shape;309;p31"/>
            <p:cNvSpPr/>
            <p:nvPr/>
          </p:nvSpPr>
          <p:spPr>
            <a:xfrm>
              <a:off x="5096265" y="2179429"/>
              <a:ext cx="2527415" cy="2142456"/>
            </a:xfrm>
            <a:custGeom>
              <a:rect b="b" l="l" r="r" t="t"/>
              <a:pathLst>
                <a:path extrusionOk="0" h="10264" w="10147">
                  <a:moveTo>
                    <a:pt x="0" y="41"/>
                  </a:moveTo>
                  <a:lnTo>
                    <a:pt x="10078" y="0"/>
                  </a:lnTo>
                  <a:cubicBezTo>
                    <a:pt x="10101" y="3332"/>
                    <a:pt x="10124" y="6932"/>
                    <a:pt x="10147" y="10264"/>
                  </a:cubicBezTo>
                  <a:lnTo>
                    <a:pt x="5934" y="10222"/>
                  </a:lnTo>
                  <a:lnTo>
                    <a:pt x="0" y="41"/>
                  </a:lnTo>
                  <a:close/>
                </a:path>
              </a:pathLst>
            </a:custGeom>
            <a:solidFill>
              <a:srgbClr val="C5D8F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" name="Google Shape;310;p31"/>
            <p:cNvSpPr/>
            <p:nvPr/>
          </p:nvSpPr>
          <p:spPr>
            <a:xfrm>
              <a:off x="6581879" y="4338745"/>
              <a:ext cx="11496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dk1"/>
                  </a:solidFill>
                  <a:latin typeface="Old Standard TT"/>
                  <a:ea typeface="Old Standard TT"/>
                  <a:cs typeface="Old Standard TT"/>
                  <a:sym typeface="Old Standard TT"/>
                </a:rPr>
                <a:t>feature #1</a:t>
              </a:r>
              <a:endParaRPr sz="16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endParaRPr>
            </a:p>
          </p:txBody>
        </p:sp>
        <p:sp>
          <p:nvSpPr>
            <p:cNvPr id="311" name="Google Shape;311;p31"/>
            <p:cNvSpPr/>
            <p:nvPr/>
          </p:nvSpPr>
          <p:spPr>
            <a:xfrm rot="-5400000">
              <a:off x="3372087" y="2477169"/>
              <a:ext cx="11496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dk1"/>
                  </a:solidFill>
                  <a:latin typeface="Old Standard TT"/>
                  <a:ea typeface="Old Standard TT"/>
                  <a:cs typeface="Old Standard TT"/>
                  <a:sym typeface="Old Standard TT"/>
                </a:rPr>
                <a:t>feature #2</a:t>
              </a:r>
              <a:endParaRPr sz="16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endParaRPr>
            </a:p>
          </p:txBody>
        </p:sp>
        <p:cxnSp>
          <p:nvCxnSpPr>
            <p:cNvPr id="312" name="Google Shape;312;p31"/>
            <p:cNvCxnSpPr/>
            <p:nvPr/>
          </p:nvCxnSpPr>
          <p:spPr>
            <a:xfrm>
              <a:off x="4148485" y="4314825"/>
              <a:ext cx="34890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313" name="Google Shape;313;p31"/>
            <p:cNvSpPr/>
            <p:nvPr/>
          </p:nvSpPr>
          <p:spPr>
            <a:xfrm>
              <a:off x="6128825" y="2253213"/>
              <a:ext cx="91500" cy="91500"/>
            </a:xfrm>
            <a:prstGeom prst="ellipse">
              <a:avLst/>
            </a:prstGeom>
            <a:solidFill>
              <a:srgbClr val="007F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4" name="Google Shape;314;p31"/>
            <p:cNvSpPr/>
            <p:nvPr/>
          </p:nvSpPr>
          <p:spPr>
            <a:xfrm>
              <a:off x="6837101" y="4075482"/>
              <a:ext cx="91500" cy="91500"/>
            </a:xfrm>
            <a:prstGeom prst="ellipse">
              <a:avLst/>
            </a:prstGeom>
            <a:solidFill>
              <a:srgbClr val="007F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" name="Google Shape;315;p31"/>
            <p:cNvSpPr/>
            <p:nvPr/>
          </p:nvSpPr>
          <p:spPr>
            <a:xfrm>
              <a:off x="6276426" y="2689672"/>
              <a:ext cx="91500" cy="91500"/>
            </a:xfrm>
            <a:prstGeom prst="ellipse">
              <a:avLst/>
            </a:prstGeom>
            <a:solidFill>
              <a:srgbClr val="007F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6" name="Google Shape;316;p31"/>
            <p:cNvSpPr/>
            <p:nvPr/>
          </p:nvSpPr>
          <p:spPr>
            <a:xfrm>
              <a:off x="6722269" y="3671388"/>
              <a:ext cx="91500" cy="91500"/>
            </a:xfrm>
            <a:prstGeom prst="ellipse">
              <a:avLst/>
            </a:prstGeom>
            <a:solidFill>
              <a:srgbClr val="007F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7" name="Google Shape;317;p31"/>
            <p:cNvSpPr/>
            <p:nvPr/>
          </p:nvSpPr>
          <p:spPr>
            <a:xfrm>
              <a:off x="6265069" y="3290388"/>
              <a:ext cx="91500" cy="91500"/>
            </a:xfrm>
            <a:prstGeom prst="ellipse">
              <a:avLst/>
            </a:prstGeom>
            <a:solidFill>
              <a:srgbClr val="007F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8" name="Google Shape;318;p31"/>
            <p:cNvSpPr/>
            <p:nvPr/>
          </p:nvSpPr>
          <p:spPr>
            <a:xfrm>
              <a:off x="7296717" y="3462525"/>
              <a:ext cx="91500" cy="91500"/>
            </a:xfrm>
            <a:prstGeom prst="ellipse">
              <a:avLst/>
            </a:prstGeom>
            <a:solidFill>
              <a:srgbClr val="007F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9" name="Google Shape;319;p31"/>
            <p:cNvSpPr/>
            <p:nvPr/>
          </p:nvSpPr>
          <p:spPr>
            <a:xfrm>
              <a:off x="6798469" y="2375988"/>
              <a:ext cx="91500" cy="91500"/>
            </a:xfrm>
            <a:prstGeom prst="ellipse">
              <a:avLst/>
            </a:prstGeom>
            <a:solidFill>
              <a:srgbClr val="007F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0" name="Google Shape;320;p31"/>
            <p:cNvSpPr/>
            <p:nvPr/>
          </p:nvSpPr>
          <p:spPr>
            <a:xfrm>
              <a:off x="7099459" y="3133069"/>
              <a:ext cx="91500" cy="91500"/>
            </a:xfrm>
            <a:prstGeom prst="ellipse">
              <a:avLst/>
            </a:prstGeom>
            <a:solidFill>
              <a:srgbClr val="007F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1" name="Google Shape;321;p31"/>
            <p:cNvSpPr/>
            <p:nvPr/>
          </p:nvSpPr>
          <p:spPr>
            <a:xfrm>
              <a:off x="7103269" y="2680788"/>
              <a:ext cx="91500" cy="91500"/>
            </a:xfrm>
            <a:prstGeom prst="ellipse">
              <a:avLst/>
            </a:prstGeom>
            <a:solidFill>
              <a:srgbClr val="007F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322" name="Google Shape;322;p31"/>
            <p:cNvCxnSpPr/>
            <p:nvPr/>
          </p:nvCxnSpPr>
          <p:spPr>
            <a:xfrm flipH="1" rot="10800000">
              <a:off x="4147226" y="2200716"/>
              <a:ext cx="900" cy="21099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323" name="Google Shape;323;p31"/>
            <p:cNvCxnSpPr/>
            <p:nvPr/>
          </p:nvCxnSpPr>
          <p:spPr>
            <a:xfrm rot="10800000">
              <a:off x="5090467" y="2197930"/>
              <a:ext cx="1467000" cy="2106300"/>
            </a:xfrm>
            <a:prstGeom prst="straightConnector1">
              <a:avLst/>
            </a:prstGeom>
            <a:noFill/>
            <a:ln cap="rnd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324" name="Google Shape;324;p31"/>
          <p:cNvSpPr txBox="1"/>
          <p:nvPr/>
        </p:nvSpPr>
        <p:spPr>
          <a:xfrm>
            <a:off x="912138" y="2130428"/>
            <a:ext cx="10337700" cy="147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Calibri"/>
              <a:buNone/>
            </a:pPr>
            <a:r>
              <a:rPr lang="en-US" sz="4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Predictive modeling: classification</a:t>
            </a:r>
            <a:endParaRPr sz="4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2"/>
          <p:cNvSpPr txBox="1"/>
          <p:nvPr/>
        </p:nvSpPr>
        <p:spPr>
          <a:xfrm>
            <a:off x="10135271" y="6480284"/>
            <a:ext cx="2026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Image taken from [29]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0" name="Google Shape;330;p32"/>
          <p:cNvPicPr preferRelativeResize="0"/>
          <p:nvPr/>
        </p:nvPicPr>
        <p:blipFill rotWithShape="1">
          <a:blip r:embed="rId3">
            <a:alphaModFix/>
          </a:blip>
          <a:srcRect b="38997" l="15962" r="15935" t="16002"/>
          <a:stretch/>
        </p:blipFill>
        <p:spPr>
          <a:xfrm>
            <a:off x="2140412" y="1905000"/>
            <a:ext cx="8282400" cy="3429000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32"/>
          <p:cNvSpPr txBox="1"/>
          <p:nvPr>
            <p:ph type="title"/>
          </p:nvPr>
        </p:nvSpPr>
        <p:spPr>
          <a:xfrm>
            <a:off x="2570175" y="91968"/>
            <a:ext cx="104895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0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distinguish between different classes of data</a:t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2" name="Google Shape;332;p32"/>
          <p:cNvPicPr preferRelativeResize="0"/>
          <p:nvPr/>
        </p:nvPicPr>
        <p:blipFill rotWithShape="1">
          <a:blip r:embed="rId4">
            <a:alphaModFix/>
          </a:blip>
          <a:srcRect b="5418" l="615" r="8853" t="35747"/>
          <a:stretch/>
        </p:blipFill>
        <p:spPr>
          <a:xfrm rot="-5400000">
            <a:off x="2174328" y="523147"/>
            <a:ext cx="414000" cy="37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32"/>
          <p:cNvSpPr/>
          <p:nvPr/>
        </p:nvSpPr>
        <p:spPr>
          <a:xfrm>
            <a:off x="-2" y="272002"/>
            <a:ext cx="2192400" cy="756000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Classification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3"/>
          <p:cNvSpPr txBox="1"/>
          <p:nvPr>
            <p:ph idx="1" type="body"/>
          </p:nvPr>
        </p:nvSpPr>
        <p:spPr>
          <a:xfrm>
            <a:off x="2570175" y="1600201"/>
            <a:ext cx="82092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Object detection and recognition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/>
          </a:p>
          <a:p>
            <a: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for human-computer interaction (e.g., [2,9,18,32])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" name="Google Shape;339;p33"/>
          <p:cNvSpPr txBox="1"/>
          <p:nvPr/>
        </p:nvSpPr>
        <p:spPr>
          <a:xfrm>
            <a:off x="4915299" y="6455685"/>
            <a:ext cx="7301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Image taken from http://www.gizmag.com/kinect-used-to-control-windows-7/16997/</a:t>
            </a:r>
            <a:endParaRPr/>
          </a:p>
        </p:txBody>
      </p:sp>
      <p:pic>
        <p:nvPicPr>
          <p:cNvPr descr="kinectwindows7-1@2x.jpg" id="340" name="Google Shape;340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27015" y="2530278"/>
            <a:ext cx="6401100" cy="3595800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33"/>
          <p:cNvSpPr txBox="1"/>
          <p:nvPr>
            <p:ph type="title"/>
          </p:nvPr>
        </p:nvSpPr>
        <p:spPr>
          <a:xfrm>
            <a:off x="2570175" y="91968"/>
            <a:ext cx="104895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0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distinguish between different classes of data</a:t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2" name="Google Shape;342;p33"/>
          <p:cNvPicPr preferRelativeResize="0"/>
          <p:nvPr/>
        </p:nvPicPr>
        <p:blipFill rotWithShape="1">
          <a:blip r:embed="rId4">
            <a:alphaModFix/>
          </a:blip>
          <a:srcRect b="5418" l="615" r="8853" t="35747"/>
          <a:stretch/>
        </p:blipFill>
        <p:spPr>
          <a:xfrm rot="-5400000">
            <a:off x="2174328" y="523147"/>
            <a:ext cx="414000" cy="37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33"/>
          <p:cNvSpPr/>
          <p:nvPr/>
        </p:nvSpPr>
        <p:spPr>
          <a:xfrm>
            <a:off x="-2" y="272002"/>
            <a:ext cx="2192400" cy="756000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Classification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